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7" r:id="rId4"/>
    <p:sldId id="258" r:id="rId5"/>
    <p:sldId id="271" r:id="rId6"/>
    <p:sldId id="272" r:id="rId7"/>
    <p:sldId id="259" r:id="rId8"/>
    <p:sldId id="260" r:id="rId9"/>
    <p:sldId id="261" r:id="rId10"/>
    <p:sldId id="269" r:id="rId11"/>
    <p:sldId id="264" r:id="rId12"/>
    <p:sldId id="265" r:id="rId13"/>
    <p:sldId id="267" r:id="rId14"/>
    <p:sldId id="266" r:id="rId15"/>
    <p:sldId id="268"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1/18/2020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www.bbc.co.uk/bitesize/clips/z28qmp3"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3955" y="438285"/>
            <a:ext cx="8915399" cy="1027090"/>
          </a:xfrm>
        </p:spPr>
        <p:txBody>
          <a:bodyPr>
            <a:normAutofit fontScale="90000"/>
          </a:bodyPr>
          <a:lstStyle/>
          <a:p>
            <a:r>
              <a:rPr lang="en-GB" sz="6000" b="1" dirty="0" smtClean="0"/>
              <a:t>Year 3 –Spring Forum 2020</a:t>
            </a:r>
            <a:endParaRPr lang="en-GB" sz="6000" b="1" dirty="0"/>
          </a:p>
        </p:txBody>
      </p:sp>
      <p:sp>
        <p:nvSpPr>
          <p:cNvPr id="3" name="Subtitle 2"/>
          <p:cNvSpPr>
            <a:spLocks noGrp="1"/>
          </p:cNvSpPr>
          <p:nvPr>
            <p:ph type="subTitle" idx="1"/>
          </p:nvPr>
        </p:nvSpPr>
        <p:spPr>
          <a:xfrm>
            <a:off x="3876540" y="1570539"/>
            <a:ext cx="4919730" cy="1126283"/>
          </a:xfrm>
        </p:spPr>
        <p:txBody>
          <a:bodyPr/>
          <a:lstStyle/>
          <a:p>
            <a:pPr algn="ctr"/>
            <a:r>
              <a:rPr lang="en-GB" sz="2000" b="1" dirty="0" smtClean="0">
                <a:solidFill>
                  <a:schemeClr val="accent3">
                    <a:lumMod val="60000"/>
                    <a:lumOff val="40000"/>
                  </a:schemeClr>
                </a:solidFill>
              </a:rPr>
              <a:t>Class teacher – Miss Campbell</a:t>
            </a:r>
          </a:p>
          <a:p>
            <a:pPr algn="ctr"/>
            <a:r>
              <a:rPr lang="en-GB" b="1" dirty="0" smtClean="0">
                <a:solidFill>
                  <a:schemeClr val="accent3">
                    <a:lumMod val="60000"/>
                    <a:lumOff val="40000"/>
                  </a:schemeClr>
                </a:solidFill>
              </a:rPr>
              <a:t>Teaching assistant – Miss Patterson</a:t>
            </a:r>
            <a:endParaRPr lang="en-GB" b="1" dirty="0">
              <a:solidFill>
                <a:schemeClr val="accent3">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956" y="2696822"/>
            <a:ext cx="7920506" cy="4161178"/>
          </a:xfrm>
          <a:prstGeom prst="rect">
            <a:avLst/>
          </a:prstGeom>
        </p:spPr>
      </p:pic>
    </p:spTree>
    <p:extLst>
      <p:ext uri="{BB962C8B-B14F-4D97-AF65-F5344CB8AC3E}">
        <p14:creationId xmlns:p14="http://schemas.microsoft.com/office/powerpoint/2010/main" val="2018025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000" y="3178204"/>
            <a:ext cx="3296432" cy="861000"/>
          </a:xfrm>
        </p:spPr>
        <p:txBody>
          <a:bodyPr>
            <a:noAutofit/>
          </a:bodyPr>
          <a:lstStyle/>
          <a:p>
            <a:r>
              <a:rPr lang="en-GB" sz="6000" b="1" dirty="0" smtClean="0"/>
              <a:t>Science</a:t>
            </a:r>
            <a:endParaRPr lang="en-GB" sz="6000" b="1" dirty="0"/>
          </a:p>
        </p:txBody>
      </p:sp>
      <p:sp>
        <p:nvSpPr>
          <p:cNvPr id="4" name="Text Placeholder 3"/>
          <p:cNvSpPr>
            <a:spLocks noGrp="1"/>
          </p:cNvSpPr>
          <p:nvPr>
            <p:ph type="body" sz="half" idx="2"/>
          </p:nvPr>
        </p:nvSpPr>
        <p:spPr>
          <a:xfrm>
            <a:off x="2589213" y="4506336"/>
            <a:ext cx="8915400" cy="1095973"/>
          </a:xfrm>
        </p:spPr>
        <p:txBody>
          <a:bodyPr>
            <a:normAutofit fontScale="92500" lnSpcReduction="20000"/>
          </a:bodyPr>
          <a:lstStyle/>
          <a:p>
            <a:pPr marL="571500" indent="-571500">
              <a:buFont typeface="Arial" panose="020B0604020202020204" pitchFamily="34" charset="0"/>
              <a:buChar char="•"/>
            </a:pPr>
            <a:r>
              <a:rPr lang="en-GB" sz="3600" dirty="0" smtClean="0"/>
              <a:t>Light </a:t>
            </a:r>
          </a:p>
          <a:p>
            <a:pPr marL="571500" indent="-571500">
              <a:buFont typeface="Arial" panose="020B0604020202020204" pitchFamily="34" charset="0"/>
              <a:buChar char="•"/>
            </a:pPr>
            <a:r>
              <a:rPr lang="en-GB" sz="3600" dirty="0" smtClean="0"/>
              <a:t>Forces and Magnets</a:t>
            </a:r>
          </a:p>
          <a:p>
            <a:endParaRPr lang="en-GB" dirty="0" smtClean="0"/>
          </a:p>
          <a:p>
            <a:endParaRPr lang="en-GB"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6273" b="16273"/>
          <a:stretch>
            <a:fillRect/>
          </a:stretch>
        </p:blipFill>
        <p:spPr>
          <a:xfrm>
            <a:off x="3124209" y="509791"/>
            <a:ext cx="6338013" cy="2508653"/>
          </a:xfrm>
        </p:spPr>
      </p:pic>
    </p:spTree>
    <p:extLst>
      <p:ext uri="{BB962C8B-B14F-4D97-AF65-F5344CB8AC3E}">
        <p14:creationId xmlns:p14="http://schemas.microsoft.com/office/powerpoint/2010/main" val="1263467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sz="4400" b="1" u="sng" dirty="0" smtClean="0"/>
              <a:t>Religious Education</a:t>
            </a:r>
            <a:endParaRPr lang="en-GB" sz="4400" b="1" u="sng" dirty="0"/>
          </a:p>
        </p:txBody>
      </p:sp>
      <p:sp>
        <p:nvSpPr>
          <p:cNvPr id="3" name="Text Placeholder 2"/>
          <p:cNvSpPr>
            <a:spLocks noGrp="1"/>
          </p:cNvSpPr>
          <p:nvPr>
            <p:ph type="body" idx="1"/>
          </p:nvPr>
        </p:nvSpPr>
        <p:spPr>
          <a:xfrm>
            <a:off x="2797705" y="2338137"/>
            <a:ext cx="3992732" cy="576262"/>
          </a:xfrm>
        </p:spPr>
        <p:txBody>
          <a:bodyPr/>
          <a:lstStyle/>
          <a:p>
            <a:r>
              <a:rPr lang="en-GB" b="1" dirty="0" smtClean="0"/>
              <a:t>Christianity</a:t>
            </a:r>
            <a:endParaRPr lang="en-GB" b="1" dirty="0"/>
          </a:p>
        </p:txBody>
      </p:sp>
      <p:sp>
        <p:nvSpPr>
          <p:cNvPr id="4" name="Content Placeholder 3"/>
          <p:cNvSpPr>
            <a:spLocks noGrp="1"/>
          </p:cNvSpPr>
          <p:nvPr>
            <p:ph sz="half" idx="2"/>
          </p:nvPr>
        </p:nvSpPr>
        <p:spPr>
          <a:xfrm>
            <a:off x="2447544" y="3283062"/>
            <a:ext cx="4342893" cy="3354060"/>
          </a:xfrm>
        </p:spPr>
        <p:txBody>
          <a:bodyPr/>
          <a:lstStyle/>
          <a:p>
            <a:r>
              <a:rPr lang="en-GB" dirty="0"/>
              <a:t>Christianity: Communities and how it feels to belong to a community. Begin to explore rites of passage / ceremonies that mark transitions in life</a:t>
            </a:r>
            <a:r>
              <a:rPr lang="en-GB" dirty="0" smtClean="0"/>
              <a:t>. </a:t>
            </a:r>
          </a:p>
          <a:p>
            <a:r>
              <a:rPr lang="en-GB" dirty="0" smtClean="0"/>
              <a:t>Explore </a:t>
            </a:r>
            <a:r>
              <a:rPr lang="en-GB" dirty="0"/>
              <a:t>the events of Holy week and the significance of Easter to Christians. </a:t>
            </a:r>
          </a:p>
        </p:txBody>
      </p:sp>
      <p:sp>
        <p:nvSpPr>
          <p:cNvPr id="5" name="Text Placeholder 4"/>
          <p:cNvSpPr>
            <a:spLocks noGrp="1"/>
          </p:cNvSpPr>
          <p:nvPr>
            <p:ph type="body" sz="quarter" idx="3"/>
          </p:nvPr>
        </p:nvSpPr>
        <p:spPr>
          <a:xfrm>
            <a:off x="7505610" y="2304907"/>
            <a:ext cx="3999001" cy="576262"/>
          </a:xfrm>
        </p:spPr>
        <p:txBody>
          <a:bodyPr/>
          <a:lstStyle/>
          <a:p>
            <a:r>
              <a:rPr lang="en-GB" b="1" dirty="0" smtClean="0"/>
              <a:t>Judaism</a:t>
            </a:r>
            <a:endParaRPr lang="en-GB" b="1" dirty="0"/>
          </a:p>
        </p:txBody>
      </p:sp>
      <p:sp>
        <p:nvSpPr>
          <p:cNvPr id="6" name="Content Placeholder 5"/>
          <p:cNvSpPr>
            <a:spLocks noGrp="1"/>
          </p:cNvSpPr>
          <p:nvPr>
            <p:ph sz="quarter" idx="4"/>
          </p:nvPr>
        </p:nvSpPr>
        <p:spPr>
          <a:xfrm>
            <a:off x="7165937" y="3283062"/>
            <a:ext cx="4338674" cy="3354060"/>
          </a:xfrm>
        </p:spPr>
        <p:txBody>
          <a:bodyPr/>
          <a:lstStyle/>
          <a:p>
            <a:r>
              <a:rPr lang="en-GB" dirty="0"/>
              <a:t>Judaism: Explore the festival of Passover it </a:t>
            </a:r>
            <a:r>
              <a:rPr lang="en-GB" dirty="0" smtClean="0"/>
              <a:t>significance </a:t>
            </a:r>
            <a:r>
              <a:rPr lang="en-GB" dirty="0"/>
              <a:t>to </a:t>
            </a:r>
            <a:r>
              <a:rPr lang="en-GB" dirty="0" smtClean="0"/>
              <a:t>Jews.</a:t>
            </a:r>
          </a:p>
          <a:p>
            <a:pPr marL="0" indent="0">
              <a:buNone/>
            </a:pP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544" y="609600"/>
            <a:ext cx="1950720" cy="1295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2311" y="4140942"/>
            <a:ext cx="1685925" cy="1638300"/>
          </a:xfrm>
          <a:prstGeom prst="rect">
            <a:avLst/>
          </a:prstGeom>
        </p:spPr>
      </p:pic>
      <p:sp>
        <p:nvSpPr>
          <p:cNvPr id="9" name="TextBox 8"/>
          <p:cNvSpPr txBox="1"/>
          <p:nvPr/>
        </p:nvSpPr>
        <p:spPr>
          <a:xfrm>
            <a:off x="4398263" y="6104586"/>
            <a:ext cx="3238909" cy="461665"/>
          </a:xfrm>
          <a:prstGeom prst="rect">
            <a:avLst/>
          </a:prstGeom>
          <a:noFill/>
        </p:spPr>
        <p:txBody>
          <a:bodyPr wrap="square" rtlCol="0">
            <a:spAutoFit/>
          </a:bodyPr>
          <a:lstStyle/>
          <a:p>
            <a:r>
              <a:rPr lang="en-GB" sz="2400" b="1" dirty="0" smtClean="0"/>
              <a:t>Festivals &amp; Beliefs</a:t>
            </a:r>
            <a:endParaRPr lang="en-GB" sz="2400" b="1" dirty="0"/>
          </a:p>
        </p:txBody>
      </p:sp>
    </p:spTree>
    <p:extLst>
      <p:ext uri="{BB962C8B-B14F-4D97-AF65-F5344CB8AC3E}">
        <p14:creationId xmlns:p14="http://schemas.microsoft.com/office/powerpoint/2010/main" val="2581372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0" y="2331076"/>
            <a:ext cx="4304249" cy="2910625"/>
          </a:xfrm>
        </p:spPr>
        <p:txBody>
          <a:bodyPr>
            <a:noAutofit/>
          </a:bodyPr>
          <a:lstStyle/>
          <a:p>
            <a:r>
              <a:rPr lang="en-GB" sz="3600" b="1" dirty="0" smtClean="0"/>
              <a:t>After school clubs</a:t>
            </a:r>
            <a:br>
              <a:rPr lang="en-GB" sz="3600" b="1" dirty="0" smtClean="0"/>
            </a:br>
            <a:r>
              <a:rPr lang="en-GB" sz="2400" b="1" dirty="0" smtClean="0"/>
              <a:t>.</a:t>
            </a:r>
            <a:r>
              <a:rPr lang="en-GB" sz="2400" b="1" dirty="0" smtClean="0">
                <a:solidFill>
                  <a:schemeClr val="tx1"/>
                </a:solidFill>
              </a:rPr>
              <a:t>Badminton</a:t>
            </a:r>
            <a:br>
              <a:rPr lang="en-GB" sz="2400" b="1" dirty="0" smtClean="0">
                <a:solidFill>
                  <a:schemeClr val="tx1"/>
                </a:solidFill>
              </a:rPr>
            </a:br>
            <a:r>
              <a:rPr lang="en-GB" sz="2400" b="1" dirty="0" smtClean="0">
                <a:solidFill>
                  <a:schemeClr val="tx1"/>
                </a:solidFill>
              </a:rPr>
              <a:t>.Gladiators</a:t>
            </a:r>
            <a:br>
              <a:rPr lang="en-GB" sz="2400" b="1" dirty="0" smtClean="0">
                <a:solidFill>
                  <a:schemeClr val="tx1"/>
                </a:solidFill>
              </a:rPr>
            </a:br>
            <a:r>
              <a:rPr lang="en-GB" sz="2400" b="1" dirty="0" smtClean="0">
                <a:solidFill>
                  <a:schemeClr val="tx1"/>
                </a:solidFill>
              </a:rPr>
              <a:t>.Gymnastics</a:t>
            </a: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endParaRPr lang="en-GB" sz="2400" b="1" dirty="0"/>
          </a:p>
        </p:txBody>
      </p:sp>
      <p:sp>
        <p:nvSpPr>
          <p:cNvPr id="4" name="Text Placeholder 3"/>
          <p:cNvSpPr>
            <a:spLocks noGrp="1"/>
          </p:cNvSpPr>
          <p:nvPr>
            <p:ph type="body" sz="half" idx="2"/>
          </p:nvPr>
        </p:nvSpPr>
        <p:spPr/>
        <p:txBody>
          <a:bodyPr>
            <a:normAutofit/>
          </a:bodyPr>
          <a:lstStyle/>
          <a:p>
            <a:pPr marL="285750" indent="-285750">
              <a:buFont typeface="Wingdings" panose="05000000000000000000" pitchFamily="2" charset="2"/>
              <a:buChar char="§"/>
            </a:pPr>
            <a:r>
              <a:rPr lang="sv-SE" sz="2800" dirty="0" smtClean="0"/>
              <a:t>Apparatus</a:t>
            </a:r>
          </a:p>
          <a:p>
            <a:pPr marL="285750" indent="-285750">
              <a:buFont typeface="Wingdings" panose="05000000000000000000" pitchFamily="2" charset="2"/>
              <a:buChar char="§"/>
            </a:pPr>
            <a:r>
              <a:rPr lang="sv-SE" sz="2800" dirty="0"/>
              <a:t>D</a:t>
            </a:r>
            <a:r>
              <a:rPr lang="sv-SE" sz="2800" dirty="0" smtClean="0"/>
              <a:t>ance </a:t>
            </a:r>
          </a:p>
          <a:p>
            <a:pPr marL="285750" indent="-285750">
              <a:buFont typeface="Wingdings" panose="05000000000000000000" pitchFamily="2" charset="2"/>
              <a:buChar char="§"/>
            </a:pPr>
            <a:r>
              <a:rPr lang="sv-SE" sz="2800" dirty="0" smtClean="0"/>
              <a:t>Racket </a:t>
            </a:r>
            <a:r>
              <a:rPr lang="sv-SE" sz="2800" dirty="0"/>
              <a:t>skills </a:t>
            </a:r>
            <a:endParaRPr lang="sv-SE" sz="2800" dirty="0" smtClean="0"/>
          </a:p>
          <a:p>
            <a:pPr marL="285750" indent="-285750">
              <a:buFont typeface="Wingdings" panose="05000000000000000000" pitchFamily="2" charset="2"/>
              <a:buChar char="§"/>
            </a:pPr>
            <a:r>
              <a:rPr lang="sv-SE" sz="2800" dirty="0" smtClean="0"/>
              <a:t>Tag </a:t>
            </a:r>
            <a:r>
              <a:rPr lang="sv-SE" sz="2800" dirty="0"/>
              <a:t>rugby</a:t>
            </a:r>
            <a:endParaRPr lang="en-GB"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8126" y="181714"/>
            <a:ext cx="1840270" cy="1840270"/>
          </a:xfrm>
          <a:prstGeom prst="rect">
            <a:avLst/>
          </a:prstGeom>
        </p:spPr>
      </p:pic>
      <p:sp>
        <p:nvSpPr>
          <p:cNvPr id="8" name="Title 1"/>
          <p:cNvSpPr txBox="1">
            <a:spLocks/>
          </p:cNvSpPr>
          <p:nvPr/>
        </p:nvSpPr>
        <p:spPr>
          <a:xfrm>
            <a:off x="2741612" y="598488"/>
            <a:ext cx="3505199" cy="97631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b="1" dirty="0" smtClean="0"/>
              <a:t>PE</a:t>
            </a:r>
            <a:endParaRPr lang="en-GB" sz="4800" b="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862" y="4531361"/>
            <a:ext cx="3683358" cy="1353501"/>
          </a:xfrm>
          <a:prstGeom prst="rect">
            <a:avLst/>
          </a:prstGeom>
        </p:spPr>
      </p:pic>
    </p:spTree>
    <p:extLst>
      <p:ext uri="{BB962C8B-B14F-4D97-AF65-F5344CB8AC3E}">
        <p14:creationId xmlns:p14="http://schemas.microsoft.com/office/powerpoint/2010/main" val="1148808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2107842"/>
          </a:xfrm>
        </p:spPr>
        <p:txBody>
          <a:bodyPr>
            <a:normAutofit/>
          </a:bodyPr>
          <a:lstStyle/>
          <a:p>
            <a:r>
              <a:rPr lang="en-GB" sz="5400" b="1" u="sng" dirty="0" smtClean="0"/>
              <a:t>Computer Studies</a:t>
            </a:r>
            <a:endParaRPr lang="en-GB" sz="5400" b="1" u="sng" dirty="0"/>
          </a:p>
        </p:txBody>
      </p:sp>
      <p:sp>
        <p:nvSpPr>
          <p:cNvPr id="3" name="Text Placeholder 2"/>
          <p:cNvSpPr>
            <a:spLocks noGrp="1"/>
          </p:cNvSpPr>
          <p:nvPr>
            <p:ph type="body" idx="1"/>
          </p:nvPr>
        </p:nvSpPr>
        <p:spPr>
          <a:xfrm>
            <a:off x="2589212" y="2576760"/>
            <a:ext cx="8915399" cy="3643736"/>
          </a:xfrm>
        </p:spPr>
        <p:txBody>
          <a:bodyPr>
            <a:normAutofit/>
          </a:bodyPr>
          <a:lstStyle/>
          <a:p>
            <a:r>
              <a:rPr lang="en-GB" sz="3200" b="1" dirty="0" smtClean="0"/>
              <a:t>Algorithms</a:t>
            </a:r>
            <a:r>
              <a:rPr lang="en-GB" dirty="0" smtClean="0"/>
              <a:t> – </a:t>
            </a:r>
            <a:r>
              <a:rPr lang="en-GB" dirty="0" smtClean="0">
                <a:hlinkClick r:id="rId2"/>
              </a:rPr>
              <a:t>https://www.bbc.co.uk/bitesize/clips/z28qmp3</a:t>
            </a:r>
            <a:endParaRPr lang="en-GB" dirty="0" smtClean="0"/>
          </a:p>
          <a:p>
            <a:r>
              <a:rPr lang="en-GB" sz="2400" dirty="0" smtClean="0"/>
              <a:t>Using their knowledge of programming, the children will work out the algorithms for various instructions and work together to decide how to code specific commands.</a:t>
            </a:r>
          </a:p>
          <a:p>
            <a:endParaRPr lang="en-GB" sz="2400" dirty="0" smtClean="0"/>
          </a:p>
          <a:p>
            <a:r>
              <a:rPr lang="en-GB" sz="2400" dirty="0" smtClean="0"/>
              <a:t>E-Safety – Raising awareness of safe internet use.</a:t>
            </a:r>
            <a:endParaRPr lang="en-GB" sz="2400" dirty="0"/>
          </a:p>
        </p:txBody>
      </p:sp>
    </p:spTree>
    <p:extLst>
      <p:ext uri="{BB962C8B-B14F-4D97-AF65-F5344CB8AC3E}">
        <p14:creationId xmlns:p14="http://schemas.microsoft.com/office/powerpoint/2010/main" val="232570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198" y="466453"/>
            <a:ext cx="9186413" cy="1916137"/>
          </a:xfrm>
          <a:ln w="38100">
            <a:solidFill>
              <a:schemeClr val="accent1"/>
            </a:solidFill>
          </a:ln>
        </p:spPr>
        <p:txBody>
          <a:bodyPr>
            <a:normAutofit/>
          </a:bodyPr>
          <a:lstStyle/>
          <a:p>
            <a:r>
              <a:rPr lang="en-GB" sz="3200" b="1" u="sng" dirty="0"/>
              <a:t>Music</a:t>
            </a:r>
            <a:r>
              <a:rPr lang="en-GB" dirty="0"/>
              <a:t> </a:t>
            </a:r>
            <a:r>
              <a:rPr lang="en-GB" dirty="0" smtClean="0"/>
              <a:t>– </a:t>
            </a:r>
            <a:r>
              <a:rPr lang="en-GB" sz="2000" i="1" dirty="0" smtClean="0"/>
              <a:t>Miss Huntly</a:t>
            </a:r>
            <a:r>
              <a:rPr lang="en-GB" dirty="0" smtClean="0"/>
              <a:t/>
            </a:r>
            <a:br>
              <a:rPr lang="en-GB" dirty="0" smtClean="0"/>
            </a:br>
            <a:r>
              <a:rPr lang="en-GB" dirty="0" smtClean="0"/>
              <a:t> </a:t>
            </a:r>
            <a:r>
              <a:rPr lang="en-GB" sz="2700" dirty="0">
                <a:solidFill>
                  <a:schemeClr val="tx1"/>
                </a:solidFill>
              </a:rPr>
              <a:t>Learning about rhythm, beat, tempo, timbre, reading musical notes. Writing and performing </a:t>
            </a:r>
            <a:r>
              <a:rPr lang="en-GB" sz="2700" dirty="0" smtClean="0">
                <a:solidFill>
                  <a:schemeClr val="tx1"/>
                </a:solidFill>
              </a:rPr>
              <a:t>songs.</a:t>
            </a:r>
            <a:endParaRPr lang="en-GB" sz="2700" dirty="0">
              <a:solidFill>
                <a:schemeClr val="tx1"/>
              </a:solidFill>
            </a:endParaRPr>
          </a:p>
        </p:txBody>
      </p:sp>
      <p:sp>
        <p:nvSpPr>
          <p:cNvPr id="4" name="Content Placeholder 3"/>
          <p:cNvSpPr>
            <a:spLocks noGrp="1"/>
          </p:cNvSpPr>
          <p:nvPr>
            <p:ph sz="half" idx="2"/>
          </p:nvPr>
        </p:nvSpPr>
        <p:spPr>
          <a:xfrm>
            <a:off x="2318198" y="3102758"/>
            <a:ext cx="3747752" cy="3354060"/>
          </a:xfrm>
          <a:ln w="28575">
            <a:solidFill>
              <a:schemeClr val="tx1"/>
            </a:solidFill>
          </a:ln>
        </p:spPr>
        <p:txBody>
          <a:bodyPr/>
          <a:lstStyle/>
          <a:p>
            <a:pPr marL="0" indent="0" algn="ctr">
              <a:buNone/>
            </a:pPr>
            <a:r>
              <a:rPr lang="en-GB" sz="2400" b="1" u="sng" dirty="0" smtClean="0">
                <a:solidFill>
                  <a:schemeClr val="accent3">
                    <a:lumMod val="60000"/>
                    <a:lumOff val="40000"/>
                  </a:schemeClr>
                </a:solidFill>
              </a:rPr>
              <a:t>Art -Textiles </a:t>
            </a:r>
          </a:p>
          <a:p>
            <a:pPr algn="ctr"/>
            <a:r>
              <a:rPr lang="en-GB" dirty="0" smtClean="0"/>
              <a:t>Shape and stitch materials</a:t>
            </a:r>
          </a:p>
          <a:p>
            <a:pPr algn="ctr"/>
            <a:r>
              <a:rPr lang="en-GB" dirty="0" smtClean="0"/>
              <a:t>Create weavings</a:t>
            </a:r>
          </a:p>
          <a:p>
            <a:pPr marL="0" indent="0" algn="ctr">
              <a:buNone/>
            </a:pPr>
            <a:endParaRPr lang="en-GB" dirty="0"/>
          </a:p>
        </p:txBody>
      </p:sp>
      <p:sp>
        <p:nvSpPr>
          <p:cNvPr id="6" name="Content Placeholder 5"/>
          <p:cNvSpPr>
            <a:spLocks noGrp="1"/>
          </p:cNvSpPr>
          <p:nvPr>
            <p:ph sz="quarter" idx="4"/>
          </p:nvPr>
        </p:nvSpPr>
        <p:spPr>
          <a:xfrm>
            <a:off x="7165937" y="3102758"/>
            <a:ext cx="4338674" cy="3354060"/>
          </a:xfrm>
          <a:ln w="28575">
            <a:solidFill>
              <a:schemeClr val="tx1"/>
            </a:solidFill>
          </a:ln>
        </p:spPr>
        <p:txBody>
          <a:bodyPr/>
          <a:lstStyle/>
          <a:p>
            <a:pPr marL="0" indent="0" algn="ctr">
              <a:buNone/>
            </a:pPr>
            <a:r>
              <a:rPr lang="en-GB" sz="2400" b="1" u="sng" dirty="0" smtClean="0">
                <a:solidFill>
                  <a:schemeClr val="accent3">
                    <a:lumMod val="60000"/>
                    <a:lumOff val="40000"/>
                  </a:schemeClr>
                </a:solidFill>
              </a:rPr>
              <a:t>Design &amp; Technology</a:t>
            </a:r>
          </a:p>
          <a:p>
            <a:pPr marL="0" indent="0" algn="ctr">
              <a:buNone/>
            </a:pPr>
            <a:r>
              <a:rPr lang="en-GB" sz="2400" b="1" u="sng" dirty="0" smtClean="0">
                <a:solidFill>
                  <a:schemeClr val="accent3">
                    <a:lumMod val="60000"/>
                    <a:lumOff val="40000"/>
                  </a:schemeClr>
                </a:solidFill>
              </a:rPr>
              <a:t>Photo Frames/Packaging</a:t>
            </a:r>
          </a:p>
          <a:p>
            <a:pPr algn="ctr"/>
            <a:r>
              <a:rPr lang="en-GB" dirty="0" smtClean="0"/>
              <a:t>Children </a:t>
            </a:r>
            <a:r>
              <a:rPr lang="en-GB" dirty="0"/>
              <a:t>will design, make, and evaluate their product in conjunction to applying technical knowledge.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868719" y="5063520"/>
            <a:ext cx="1153426" cy="1633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905" y="4614530"/>
            <a:ext cx="2525888" cy="16716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2016" y="1522116"/>
            <a:ext cx="800503" cy="800503"/>
          </a:xfrm>
          <a:prstGeom prst="rect">
            <a:avLst/>
          </a:prstGeom>
        </p:spPr>
      </p:pic>
    </p:spTree>
    <p:extLst>
      <p:ext uri="{BB962C8B-B14F-4D97-AF65-F5344CB8AC3E}">
        <p14:creationId xmlns:p14="http://schemas.microsoft.com/office/powerpoint/2010/main" val="3181527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890" y="403352"/>
            <a:ext cx="5778343" cy="2884867"/>
          </a:xfrm>
        </p:spPr>
        <p:txBody>
          <a:bodyPr>
            <a:normAutofit fontScale="90000"/>
          </a:bodyPr>
          <a:lstStyle/>
          <a:p>
            <a:r>
              <a:rPr lang="en-GB" b="1" dirty="0" smtClean="0"/>
              <a:t>RSHE (</a:t>
            </a:r>
            <a:r>
              <a:rPr lang="en-GB" b="1" dirty="0"/>
              <a:t>PSHE</a:t>
            </a:r>
            <a:r>
              <a:rPr lang="en-GB" b="1" dirty="0" smtClean="0"/>
              <a:t>) </a:t>
            </a:r>
            <a:br>
              <a:rPr lang="en-GB" b="1" dirty="0" smtClean="0"/>
            </a:br>
            <a:r>
              <a:rPr lang="en-GB" sz="1800" dirty="0" smtClean="0"/>
              <a:t>Relationships, sex and Health Education</a:t>
            </a:r>
            <a:r>
              <a:rPr lang="en-GB" dirty="0" smtClean="0"/>
              <a:t/>
            </a:r>
            <a:br>
              <a:rPr lang="en-GB" dirty="0" smtClean="0"/>
            </a:br>
            <a:r>
              <a:rPr lang="en-GB" dirty="0" smtClean="0"/>
              <a:t/>
            </a:r>
            <a:br>
              <a:rPr lang="en-GB" dirty="0" smtClean="0"/>
            </a:br>
            <a:r>
              <a:rPr lang="en-GB" sz="2200" dirty="0"/>
              <a:t/>
            </a:r>
            <a:br>
              <a:rPr lang="en-GB" sz="2200" dirty="0"/>
            </a:br>
            <a:r>
              <a:rPr lang="en-GB" sz="2200" dirty="0" smtClean="0"/>
              <a:t/>
            </a:r>
            <a:br>
              <a:rPr lang="en-GB" sz="2200" dirty="0" smtClean="0"/>
            </a:br>
            <a:r>
              <a:rPr lang="en-GB" sz="2200" dirty="0"/>
              <a:t/>
            </a:r>
            <a:br>
              <a:rPr lang="en-GB" sz="2200" dirty="0"/>
            </a:br>
            <a:r>
              <a:rPr lang="en-GB" sz="2200" dirty="0" smtClean="0"/>
              <a:t/>
            </a:r>
            <a:br>
              <a:rPr lang="en-GB" sz="2200" dirty="0" smtClean="0"/>
            </a:br>
            <a:r>
              <a:rPr lang="en-GB" sz="2200" dirty="0" smtClean="0"/>
              <a:t/>
            </a:r>
            <a:br>
              <a:rPr lang="en-GB" sz="2200" dirty="0" smtClean="0"/>
            </a:br>
            <a:r>
              <a:rPr lang="en-GB" sz="2200" dirty="0" smtClean="0"/>
              <a:t/>
            </a:r>
            <a:br>
              <a:rPr lang="en-GB" sz="2200" dirty="0" smtClean="0"/>
            </a:br>
            <a:r>
              <a:rPr lang="en-GB" sz="2200" dirty="0"/>
              <a:t/>
            </a:r>
            <a:br>
              <a:rPr lang="en-GB" sz="2200" dirty="0"/>
            </a:br>
            <a:r>
              <a:rPr lang="en-GB" sz="2200" dirty="0" smtClean="0"/>
              <a:t/>
            </a:r>
            <a:br>
              <a:rPr lang="en-GB" sz="2200" dirty="0" smtClean="0"/>
            </a:br>
            <a:r>
              <a:rPr lang="en-GB" sz="2200" dirty="0" smtClean="0"/>
              <a:t> </a:t>
            </a:r>
            <a:r>
              <a:rPr lang="en-GB" sz="2200" b="1" u="sng" dirty="0" smtClean="0">
                <a:solidFill>
                  <a:schemeClr val="tx1"/>
                </a:solidFill>
              </a:rPr>
              <a:t>Thrive Sessions </a:t>
            </a:r>
            <a:r>
              <a:rPr lang="en-GB" sz="2000" dirty="0" smtClean="0">
                <a:solidFill>
                  <a:schemeClr val="tx1"/>
                </a:solidFill>
              </a:rPr>
              <a:t>(Mrs Pick -Trained Thrive Practitioner) </a:t>
            </a:r>
            <a:br>
              <a:rPr lang="en-GB" sz="2000" dirty="0" smtClean="0">
                <a:solidFill>
                  <a:schemeClr val="tx1"/>
                </a:solidFill>
              </a:rPr>
            </a:br>
            <a:r>
              <a:rPr lang="en-GB" sz="2200" dirty="0" smtClean="0">
                <a:solidFill>
                  <a:schemeClr val="tx1"/>
                </a:solidFill>
              </a:rPr>
              <a:t>Support children with their emotional and social development using practical strategies and techniques.</a:t>
            </a:r>
            <a:endParaRPr lang="en-GB" sz="2200" dirty="0">
              <a:solidFill>
                <a:schemeClr val="tx1"/>
              </a:solidFill>
            </a:endParaRPr>
          </a:p>
        </p:txBody>
      </p:sp>
      <p:sp>
        <p:nvSpPr>
          <p:cNvPr id="4" name="Content Placeholder 3"/>
          <p:cNvSpPr>
            <a:spLocks noGrp="1"/>
          </p:cNvSpPr>
          <p:nvPr>
            <p:ph sz="half" idx="2"/>
          </p:nvPr>
        </p:nvSpPr>
        <p:spPr>
          <a:xfrm>
            <a:off x="8692589" y="2708670"/>
            <a:ext cx="2489844" cy="2378486"/>
          </a:xfrm>
        </p:spPr>
        <p:txBody>
          <a:bodyPr>
            <a:normAutofit lnSpcReduction="10000"/>
          </a:bodyPr>
          <a:lstStyle/>
          <a:p>
            <a:pPr marL="0" indent="0">
              <a:buNone/>
            </a:pPr>
            <a:r>
              <a:rPr lang="en-GB" sz="2600" b="1" dirty="0" smtClean="0"/>
              <a:t>MFL – French</a:t>
            </a:r>
          </a:p>
          <a:p>
            <a:pPr marL="0" indent="0">
              <a:buNone/>
            </a:pPr>
            <a:endParaRPr lang="en-GB" sz="2600" b="1" dirty="0" smtClean="0"/>
          </a:p>
          <a:p>
            <a:pPr marL="0" indent="0">
              <a:buNone/>
            </a:pPr>
            <a:r>
              <a:rPr lang="en-GB" sz="2400" i="1" dirty="0" smtClean="0"/>
              <a:t>All about me</a:t>
            </a:r>
          </a:p>
          <a:p>
            <a:pPr marL="0" indent="0">
              <a:buNone/>
            </a:pPr>
            <a:endParaRPr lang="en-GB" dirty="0"/>
          </a:p>
          <a:p>
            <a:pPr marL="0" indent="0" algn="ctr">
              <a:buNone/>
            </a:pPr>
            <a:r>
              <a:rPr lang="en-GB" sz="2800" b="1" dirty="0" smtClean="0">
                <a:latin typeface="Bradley Hand ITC" panose="03070402050302030203" pitchFamily="66" charset="0"/>
              </a:rPr>
              <a:t>Oh la la!</a:t>
            </a:r>
          </a:p>
          <a:p>
            <a:pPr marL="0" indent="0" algn="ctr">
              <a:buNone/>
            </a:pPr>
            <a:endParaRPr lang="en-GB" sz="2800" b="1" dirty="0">
              <a:latin typeface="Bradley Hand ITC" panose="03070402050302030203" pitchFamily="66" charset="0"/>
            </a:endParaRPr>
          </a:p>
          <a:p>
            <a:pPr marL="0" indent="0" algn="ctr">
              <a:buNone/>
            </a:pPr>
            <a:endParaRPr lang="en-GB" sz="2800" b="1" dirty="0" smtClean="0">
              <a:latin typeface="Bradley Hand ITC" panose="03070402050302030203" pitchFamily="66"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622" y="750605"/>
            <a:ext cx="2295779" cy="181599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890" y="1658603"/>
            <a:ext cx="1921565" cy="1441174"/>
          </a:xfrm>
          <a:prstGeom prst="rect">
            <a:avLst/>
          </a:prstGeom>
        </p:spPr>
      </p:pic>
      <p:sp>
        <p:nvSpPr>
          <p:cNvPr id="3" name="Rectangle 2"/>
          <p:cNvSpPr/>
          <p:nvPr/>
        </p:nvSpPr>
        <p:spPr>
          <a:xfrm>
            <a:off x="4547187" y="1845785"/>
            <a:ext cx="2304373" cy="923330"/>
          </a:xfrm>
          <a:prstGeom prst="rect">
            <a:avLst/>
          </a:prstGeom>
          <a:noFill/>
        </p:spPr>
        <p:txBody>
          <a:bodyPr wrap="squar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P4C</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211522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4412" y="695460"/>
            <a:ext cx="7688687" cy="2893100"/>
          </a:xfrm>
          <a:prstGeom prst="rect">
            <a:avLst/>
          </a:prstGeom>
          <a:noFill/>
        </p:spPr>
        <p:txBody>
          <a:bodyPr wrap="square" rtlCol="0">
            <a:spAutoFit/>
          </a:bodyPr>
          <a:lstStyle/>
          <a:p>
            <a:r>
              <a:rPr lang="en-GB" sz="2000" b="1" dirty="0" smtClean="0"/>
              <a:t>Housekeeping</a:t>
            </a:r>
          </a:p>
          <a:p>
            <a:endParaRPr lang="en-GB" dirty="0"/>
          </a:p>
          <a:p>
            <a:pPr marL="285750" indent="-285750">
              <a:buFont typeface="Arial" panose="020B0604020202020204" pitchFamily="34" charset="0"/>
              <a:buChar char="•"/>
            </a:pPr>
            <a:r>
              <a:rPr lang="en-GB" dirty="0" smtClean="0"/>
              <a:t>Learning logs - due in on a Thursday.</a:t>
            </a:r>
          </a:p>
          <a:p>
            <a:pPr marL="285750" indent="-285750">
              <a:buFont typeface="Arial" panose="020B0604020202020204" pitchFamily="34" charset="0"/>
              <a:buChar char="•"/>
            </a:pPr>
            <a:r>
              <a:rPr lang="en-GB" dirty="0" smtClean="0"/>
              <a:t>Reading - Monday to Thursday &amp; weekend</a:t>
            </a:r>
          </a:p>
          <a:p>
            <a:pPr marL="285750" indent="-285750">
              <a:buFont typeface="Arial" panose="020B0604020202020204" pitchFamily="34" charset="0"/>
              <a:buChar char="•"/>
            </a:pPr>
            <a:r>
              <a:rPr lang="en-GB" dirty="0" smtClean="0"/>
              <a:t>Spellings – Tested and new spellings given out on a Friday.</a:t>
            </a:r>
          </a:p>
          <a:p>
            <a:pPr marL="285750" indent="-285750">
              <a:buFont typeface="Arial" panose="020B0604020202020204" pitchFamily="34" charset="0"/>
              <a:buChar char="•"/>
            </a:pPr>
            <a:r>
              <a:rPr lang="en-GB" dirty="0" smtClean="0"/>
              <a:t>PE – Monday &amp; Thursday (full kit must be left in school.</a:t>
            </a:r>
          </a:p>
          <a:p>
            <a:pPr marL="285750" indent="-285750">
              <a:buFont typeface="Arial" panose="020B0604020202020204" pitchFamily="34" charset="0"/>
              <a:buChar char="•"/>
            </a:pPr>
            <a:r>
              <a:rPr lang="en-GB" dirty="0" smtClean="0"/>
              <a:t>Clubs – kept informed via parent mail (£1 per club 3:15-4:15)</a:t>
            </a:r>
          </a:p>
          <a:p>
            <a:pPr marL="285750" indent="-285750">
              <a:buFont typeface="Arial" panose="020B0604020202020204" pitchFamily="34" charset="0"/>
              <a:buChar char="•"/>
            </a:pPr>
            <a:r>
              <a:rPr lang="en-GB" dirty="0" smtClean="0"/>
              <a:t>Field days will resume as soon as weather permits.</a:t>
            </a:r>
          </a:p>
          <a:p>
            <a:pPr marL="285750" indent="-285750">
              <a:buFont typeface="Arial" panose="020B0604020202020204" pitchFamily="34" charset="0"/>
              <a:buChar char="•"/>
            </a:pPr>
            <a:endParaRPr lang="en-GB" dirty="0" smtClean="0"/>
          </a:p>
          <a:p>
            <a:endParaRPr lang="en-GB" dirty="0"/>
          </a:p>
        </p:txBody>
      </p:sp>
      <p:sp>
        <p:nvSpPr>
          <p:cNvPr id="3" name="TextBox 2"/>
          <p:cNvSpPr txBox="1"/>
          <p:nvPr/>
        </p:nvSpPr>
        <p:spPr>
          <a:xfrm>
            <a:off x="2691685" y="3374266"/>
            <a:ext cx="6915955" cy="2554545"/>
          </a:xfrm>
          <a:prstGeom prst="rect">
            <a:avLst/>
          </a:prstGeom>
          <a:noFill/>
        </p:spPr>
        <p:txBody>
          <a:bodyPr wrap="square" rtlCol="0">
            <a:spAutoFit/>
          </a:bodyPr>
          <a:lstStyle/>
          <a:p>
            <a:r>
              <a:rPr lang="en-GB" sz="2000" b="1" dirty="0" smtClean="0"/>
              <a:t>Upcoming Events – January 2020</a:t>
            </a:r>
          </a:p>
          <a:p>
            <a:endParaRPr lang="en-GB" dirty="0"/>
          </a:p>
          <a:p>
            <a:pPr marL="285750" indent="-285750">
              <a:buFont typeface="Arial" panose="020B0604020202020204" pitchFamily="34" charset="0"/>
              <a:buChar char="•"/>
            </a:pPr>
            <a:r>
              <a:rPr lang="en-GB" dirty="0" smtClean="0"/>
              <a:t>Granary Gallery Visit (Wilhemina Barns-Graham)</a:t>
            </a:r>
          </a:p>
          <a:p>
            <a:pPr marL="285750" indent="-285750">
              <a:buFont typeface="Arial" panose="020B0604020202020204" pitchFamily="34" charset="0"/>
              <a:buChar char="•"/>
            </a:pPr>
            <a:r>
              <a:rPr lang="en-GB" dirty="0" smtClean="0"/>
              <a:t>Dance workshop with Cheryl Stewart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endParaRPr lang="en-GB" dirty="0"/>
          </a:p>
          <a:p>
            <a:endParaRPr lang="en-GB" sz="3200" dirty="0"/>
          </a:p>
        </p:txBody>
      </p:sp>
    </p:spTree>
    <p:extLst>
      <p:ext uri="{BB962C8B-B14F-4D97-AF65-F5344CB8AC3E}">
        <p14:creationId xmlns:p14="http://schemas.microsoft.com/office/powerpoint/2010/main" val="2673787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3504" y="2021983"/>
            <a:ext cx="7765961" cy="1200329"/>
          </a:xfrm>
          <a:prstGeom prst="rect">
            <a:avLst/>
          </a:prstGeom>
          <a:noFill/>
        </p:spPr>
        <p:txBody>
          <a:bodyPr wrap="square" lIns="91440" tIns="45720" rIns="91440" bIns="45720">
            <a:spAutoFit/>
          </a:bodyPr>
          <a:lstStyle/>
          <a:p>
            <a:pPr algn="ctr"/>
            <a:r>
              <a:rPr lang="en-US" sz="7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Any Questions ?</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34508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66808"/>
          </a:xfrm>
        </p:spPr>
        <p:txBody>
          <a:bodyPr/>
          <a:lstStyle/>
          <a:p>
            <a:r>
              <a:rPr lang="en-GB" dirty="0" smtClean="0"/>
              <a:t>Year 3</a:t>
            </a:r>
            <a:endParaRPr lang="en-GB" dirty="0"/>
          </a:p>
        </p:txBody>
      </p:sp>
      <p:sp>
        <p:nvSpPr>
          <p:cNvPr id="3" name="Content Placeholder 2"/>
          <p:cNvSpPr>
            <a:spLocks noGrp="1"/>
          </p:cNvSpPr>
          <p:nvPr>
            <p:ph idx="1"/>
          </p:nvPr>
        </p:nvSpPr>
        <p:spPr>
          <a:xfrm>
            <a:off x="2589212" y="1545465"/>
            <a:ext cx="8915400" cy="4649273"/>
          </a:xfrm>
        </p:spPr>
        <p:txBody>
          <a:bodyPr>
            <a:normAutofit fontScale="92500" lnSpcReduction="10000"/>
          </a:bodyPr>
          <a:lstStyle/>
          <a:p>
            <a:r>
              <a:rPr lang="en-GB" sz="2800" dirty="0" smtClean="0"/>
              <a:t>We work hard to ensure </a:t>
            </a:r>
            <a:r>
              <a:rPr lang="en-GB" sz="2800" b="1" dirty="0" smtClean="0"/>
              <a:t>all </a:t>
            </a:r>
            <a:r>
              <a:rPr lang="en-GB" sz="2800" dirty="0" smtClean="0"/>
              <a:t>children in the class can reach their full potential.</a:t>
            </a:r>
          </a:p>
          <a:p>
            <a:pPr marL="0" indent="0">
              <a:buNone/>
            </a:pPr>
            <a:endParaRPr lang="en-GB" sz="2800" dirty="0" smtClean="0"/>
          </a:p>
          <a:p>
            <a:r>
              <a:rPr lang="en-GB" sz="2800" dirty="0" smtClean="0"/>
              <a:t>Children are encouraged to become independent and motivated learners.</a:t>
            </a:r>
          </a:p>
          <a:p>
            <a:pPr marL="0" indent="0">
              <a:buNone/>
            </a:pPr>
            <a:endParaRPr lang="en-GB" sz="2800" dirty="0" smtClean="0"/>
          </a:p>
          <a:p>
            <a:r>
              <a:rPr lang="en-GB" sz="2800" dirty="0" smtClean="0"/>
              <a:t>We have high expectations of </a:t>
            </a:r>
            <a:r>
              <a:rPr lang="en-GB" sz="2800" b="1" dirty="0" smtClean="0"/>
              <a:t>all</a:t>
            </a:r>
            <a:r>
              <a:rPr lang="en-GB" sz="2800" dirty="0" smtClean="0"/>
              <a:t> the children.</a:t>
            </a:r>
          </a:p>
          <a:p>
            <a:pPr marL="0" indent="0">
              <a:buNone/>
            </a:pPr>
            <a:endParaRPr lang="en-GB" sz="2800" dirty="0" smtClean="0"/>
          </a:p>
          <a:p>
            <a:r>
              <a:rPr lang="en-GB" sz="2800" dirty="0" smtClean="0"/>
              <a:t>Presentation plays a key role throughout </a:t>
            </a:r>
            <a:r>
              <a:rPr lang="en-GB" sz="2800" b="1" dirty="0" smtClean="0"/>
              <a:t>all</a:t>
            </a:r>
            <a:r>
              <a:rPr lang="en-GB" sz="2800" dirty="0" smtClean="0"/>
              <a:t> curriculum subjects.</a:t>
            </a:r>
          </a:p>
          <a:p>
            <a:pPr marL="0" indent="0">
              <a:buNone/>
            </a:pPr>
            <a:endParaRPr lang="en-GB" sz="2800" dirty="0" smtClean="0"/>
          </a:p>
          <a:p>
            <a:endParaRPr lang="en-GB" dirty="0" smtClean="0"/>
          </a:p>
          <a:p>
            <a:endParaRPr lang="en-GB" dirty="0"/>
          </a:p>
        </p:txBody>
      </p:sp>
    </p:spTree>
    <p:extLst>
      <p:ext uri="{BB962C8B-B14F-4D97-AF65-F5344CB8AC3E}">
        <p14:creationId xmlns:p14="http://schemas.microsoft.com/office/powerpoint/2010/main" val="324669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785" b="6314"/>
          <a:stretch/>
        </p:blipFill>
        <p:spPr>
          <a:xfrm>
            <a:off x="4610637" y="158112"/>
            <a:ext cx="4498678" cy="4906467"/>
          </a:xfrm>
        </p:spPr>
      </p:pic>
      <p:sp>
        <p:nvSpPr>
          <p:cNvPr id="4" name="Text Placeholder 3"/>
          <p:cNvSpPr>
            <a:spLocks noGrp="1"/>
          </p:cNvSpPr>
          <p:nvPr>
            <p:ph type="body" sz="half" idx="2"/>
          </p:nvPr>
        </p:nvSpPr>
        <p:spPr>
          <a:xfrm>
            <a:off x="2589213" y="5367338"/>
            <a:ext cx="8915400" cy="943310"/>
          </a:xfrm>
        </p:spPr>
        <p:txBody>
          <a:bodyPr>
            <a:noAutofit/>
          </a:bodyPr>
          <a:lstStyle/>
          <a:p>
            <a:pPr algn="ctr"/>
            <a:r>
              <a:rPr lang="en-GB" sz="4400" b="1" dirty="0" smtClean="0"/>
              <a:t>The Power of Yet…..</a:t>
            </a:r>
            <a:endParaRPr lang="en-GB" sz="4400" b="1" dirty="0"/>
          </a:p>
        </p:txBody>
      </p:sp>
    </p:spTree>
    <p:extLst>
      <p:ext uri="{BB962C8B-B14F-4D97-AF65-F5344CB8AC3E}">
        <p14:creationId xmlns:p14="http://schemas.microsoft.com/office/powerpoint/2010/main" val="756639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3" y="609600"/>
            <a:ext cx="2742642" cy="1682839"/>
          </a:xfrm>
        </p:spPr>
        <p:txBody>
          <a:bodyPr>
            <a:normAutofit/>
          </a:bodyPr>
          <a:lstStyle/>
          <a:p>
            <a:r>
              <a:rPr lang="en-GB" sz="6000" b="1" dirty="0" smtClean="0"/>
              <a:t>Maths</a:t>
            </a:r>
            <a:endParaRPr lang="en-GB" sz="6000" b="1" dirty="0"/>
          </a:p>
        </p:txBody>
      </p:sp>
      <p:sp>
        <p:nvSpPr>
          <p:cNvPr id="3" name="Text Placeholder 2"/>
          <p:cNvSpPr>
            <a:spLocks noGrp="1"/>
          </p:cNvSpPr>
          <p:nvPr>
            <p:ph type="body" idx="1"/>
          </p:nvPr>
        </p:nvSpPr>
        <p:spPr>
          <a:xfrm>
            <a:off x="2589213" y="2292439"/>
            <a:ext cx="8915399" cy="3876541"/>
          </a:xfrm>
        </p:spPr>
        <p:txBody>
          <a:bodyPr>
            <a:normAutofit/>
          </a:bodyPr>
          <a:lstStyle/>
          <a:p>
            <a:pPr marL="285750" indent="-285750">
              <a:buFont typeface="Wingdings" panose="05000000000000000000" pitchFamily="2" charset="2"/>
              <a:buChar char="v"/>
            </a:pPr>
            <a:r>
              <a:rPr lang="en-GB" sz="2800" b="1" dirty="0" smtClean="0">
                <a:solidFill>
                  <a:schemeClr val="tx1"/>
                </a:solidFill>
              </a:rPr>
              <a:t>Number: Multiplication and division</a:t>
            </a:r>
          </a:p>
          <a:p>
            <a:pPr marL="285750" indent="-285750">
              <a:buFont typeface="Wingdings" panose="05000000000000000000" pitchFamily="2" charset="2"/>
              <a:buChar char="v"/>
            </a:pPr>
            <a:r>
              <a:rPr lang="en-GB" sz="2800" b="1" dirty="0" smtClean="0">
                <a:solidFill>
                  <a:schemeClr val="tx1"/>
                </a:solidFill>
              </a:rPr>
              <a:t>Measurement: Money</a:t>
            </a:r>
          </a:p>
          <a:p>
            <a:pPr marL="285750" indent="-285750">
              <a:buFont typeface="Wingdings" panose="05000000000000000000" pitchFamily="2" charset="2"/>
              <a:buChar char="v"/>
            </a:pPr>
            <a:r>
              <a:rPr lang="en-GB" sz="2800" b="1" dirty="0" smtClean="0">
                <a:solidFill>
                  <a:schemeClr val="tx1"/>
                </a:solidFill>
              </a:rPr>
              <a:t>Statistics</a:t>
            </a:r>
          </a:p>
          <a:p>
            <a:pPr marL="285750" indent="-285750">
              <a:buFont typeface="Wingdings" panose="05000000000000000000" pitchFamily="2" charset="2"/>
              <a:buChar char="v"/>
            </a:pPr>
            <a:r>
              <a:rPr lang="en-GB" sz="2800" b="1" dirty="0" smtClean="0">
                <a:solidFill>
                  <a:schemeClr val="tx1"/>
                </a:solidFill>
              </a:rPr>
              <a:t>Measurement: Length and Perimeter</a:t>
            </a:r>
          </a:p>
          <a:p>
            <a:pPr marL="285750" indent="-285750">
              <a:buFont typeface="Wingdings" panose="05000000000000000000" pitchFamily="2" charset="2"/>
              <a:buChar char="v"/>
            </a:pPr>
            <a:r>
              <a:rPr lang="en-GB" sz="2800" b="1" dirty="0" smtClean="0">
                <a:solidFill>
                  <a:schemeClr val="tx1"/>
                </a:solidFill>
              </a:rPr>
              <a:t>Number: Fractions</a:t>
            </a:r>
          </a:p>
          <a:p>
            <a:pPr marL="285750" indent="-285750">
              <a:buFont typeface="Wingdings" panose="05000000000000000000" pitchFamily="2" charset="2"/>
              <a:buChar char="v"/>
            </a:pPr>
            <a:r>
              <a:rPr lang="en-GB" sz="2800" b="1" dirty="0" smtClean="0">
                <a:solidFill>
                  <a:srgbClr val="FF0000"/>
                </a:solidFill>
              </a:rPr>
              <a:t>CLIC maths sessions</a:t>
            </a:r>
          </a:p>
          <a:p>
            <a:pPr marL="285750" indent="-285750">
              <a:buFont typeface="Wingdings" panose="05000000000000000000" pitchFamily="2" charset="2"/>
              <a:buChar char="v"/>
            </a:pPr>
            <a:r>
              <a:rPr lang="en-GB" sz="2800" b="1" dirty="0" smtClean="0">
                <a:solidFill>
                  <a:schemeClr val="accent6">
                    <a:lumMod val="50000"/>
                  </a:schemeClr>
                </a:solidFill>
              </a:rPr>
              <a:t>Times Tables Rock stars </a:t>
            </a:r>
          </a:p>
          <a:p>
            <a:pPr marL="285750" indent="-285750">
              <a:buFont typeface="Wingdings" panose="05000000000000000000" pitchFamily="2" charset="2"/>
              <a:buChar char="v"/>
            </a:pPr>
            <a:endParaRPr lang="en-GB" b="1" dirty="0">
              <a:solidFill>
                <a:schemeClr val="accent6">
                  <a:lumMod val="50000"/>
                </a:schemeClr>
              </a:solidFill>
            </a:endParaRPr>
          </a:p>
        </p:txBody>
      </p:sp>
    </p:spTree>
    <p:extLst>
      <p:ext uri="{BB962C8B-B14F-4D97-AF65-F5344CB8AC3E}">
        <p14:creationId xmlns:p14="http://schemas.microsoft.com/office/powerpoint/2010/main" val="3209934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and Spelling</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ERIC - 4 guided reading sessions per week where children work in groups with adult support.</a:t>
            </a:r>
          </a:p>
          <a:p>
            <a:r>
              <a:rPr lang="en-GB" dirty="0" smtClean="0"/>
              <a:t>Focussing on reading fluency, inference, prediction, retrieval and summarising of the text.</a:t>
            </a:r>
          </a:p>
          <a:p>
            <a:r>
              <a:rPr lang="en-GB" dirty="0" smtClean="0"/>
              <a:t>Children take their guided reading books home and are set pages to read at home with family.</a:t>
            </a:r>
          </a:p>
          <a:p>
            <a:r>
              <a:rPr lang="en-GB" dirty="0" smtClean="0"/>
              <a:t>Introduced new reading diaries, to record when you have heard your child read.</a:t>
            </a:r>
          </a:p>
        </p:txBody>
      </p:sp>
      <p:sp>
        <p:nvSpPr>
          <p:cNvPr id="4" name="Content Placeholder 3"/>
          <p:cNvSpPr>
            <a:spLocks noGrp="1"/>
          </p:cNvSpPr>
          <p:nvPr>
            <p:ph sz="half" idx="2"/>
          </p:nvPr>
        </p:nvSpPr>
        <p:spPr/>
        <p:txBody>
          <a:bodyPr>
            <a:normAutofit lnSpcReduction="10000"/>
          </a:bodyPr>
          <a:lstStyle/>
          <a:p>
            <a:r>
              <a:rPr lang="en-GB" dirty="0" smtClean="0"/>
              <a:t>Weekly spelling sent home each Friday and tested the following Friday.  Please support your children by encouraging them to practice their spellings regularly.</a:t>
            </a:r>
          </a:p>
          <a:p>
            <a:r>
              <a:rPr lang="en-GB" dirty="0" smtClean="0"/>
              <a:t>Set 2 of Non-negotiable words to learn and practice in school.</a:t>
            </a:r>
          </a:p>
          <a:p>
            <a:r>
              <a:rPr lang="en-GB" dirty="0" smtClean="0"/>
              <a:t>Additional spelling practice sheets may be sent home, these will be in the form of worksheets.</a:t>
            </a:r>
          </a:p>
          <a:p>
            <a:endParaRPr lang="en-GB" dirty="0"/>
          </a:p>
        </p:txBody>
      </p:sp>
    </p:spTree>
    <p:extLst>
      <p:ext uri="{BB962C8B-B14F-4D97-AF65-F5344CB8AC3E}">
        <p14:creationId xmlns:p14="http://schemas.microsoft.com/office/powerpoint/2010/main" val="157175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Literacy</a:t>
            </a:r>
            <a:endParaRPr lang="en-GB" b="1" dirty="0"/>
          </a:p>
        </p:txBody>
      </p:sp>
      <p:sp>
        <p:nvSpPr>
          <p:cNvPr id="4" name="TextBox 3"/>
          <p:cNvSpPr txBox="1"/>
          <p:nvPr/>
        </p:nvSpPr>
        <p:spPr>
          <a:xfrm>
            <a:off x="1918952" y="1674254"/>
            <a:ext cx="4198513" cy="646331"/>
          </a:xfrm>
          <a:prstGeom prst="rect">
            <a:avLst/>
          </a:prstGeom>
          <a:noFill/>
        </p:spPr>
        <p:txBody>
          <a:bodyPr wrap="square" rtlCol="0">
            <a:spAutoFit/>
          </a:bodyPr>
          <a:lstStyle/>
          <a:p>
            <a:r>
              <a:rPr lang="en-GB" sz="3600" dirty="0" smtClean="0">
                <a:latin typeface="Algerian" panose="04020705040A02060702" pitchFamily="82" charset="0"/>
              </a:rPr>
              <a:t>Hetty’s Unicorn</a:t>
            </a:r>
            <a:endParaRPr lang="en-GB" sz="3600" dirty="0">
              <a:latin typeface="Algerian" panose="04020705040A02060702" pitchFamily="82" charset="0"/>
            </a:endParaRPr>
          </a:p>
        </p:txBody>
      </p:sp>
      <p:sp>
        <p:nvSpPr>
          <p:cNvPr id="5" name="TextBox 4"/>
          <p:cNvSpPr txBox="1"/>
          <p:nvPr/>
        </p:nvSpPr>
        <p:spPr>
          <a:xfrm rot="926409">
            <a:off x="6542467" y="2043585"/>
            <a:ext cx="5151549" cy="707886"/>
          </a:xfrm>
          <a:prstGeom prst="rect">
            <a:avLst/>
          </a:prstGeom>
          <a:noFill/>
        </p:spPr>
        <p:txBody>
          <a:bodyPr wrap="square" rtlCol="0">
            <a:spAutoFit/>
          </a:bodyPr>
          <a:lstStyle/>
          <a:p>
            <a:r>
              <a:rPr lang="en-GB" sz="4000" dirty="0" smtClean="0">
                <a:latin typeface="Castellar" panose="020A0402060406010301" pitchFamily="18" charset="0"/>
              </a:rPr>
              <a:t>Digging Deeper</a:t>
            </a:r>
            <a:endParaRPr lang="en-GB" sz="4000" dirty="0">
              <a:latin typeface="Castellar" panose="020A0402060406010301" pitchFamily="18" charset="0"/>
            </a:endParaRPr>
          </a:p>
        </p:txBody>
      </p:sp>
      <p:sp>
        <p:nvSpPr>
          <p:cNvPr id="6" name="TextBox 5"/>
          <p:cNvSpPr txBox="1"/>
          <p:nvPr/>
        </p:nvSpPr>
        <p:spPr>
          <a:xfrm>
            <a:off x="2323917" y="2364016"/>
            <a:ext cx="2908022" cy="369332"/>
          </a:xfrm>
          <a:prstGeom prst="rect">
            <a:avLst/>
          </a:prstGeom>
          <a:noFill/>
        </p:spPr>
        <p:txBody>
          <a:bodyPr wrap="square" rtlCol="0">
            <a:spAutoFit/>
          </a:bodyPr>
          <a:lstStyle/>
          <a:p>
            <a:r>
              <a:rPr lang="en-GB" dirty="0" smtClean="0">
                <a:latin typeface="Algerian" panose="04020705040A02060702" pitchFamily="82" charset="0"/>
              </a:rPr>
              <a:t>Mystery and Suspense</a:t>
            </a:r>
            <a:endParaRPr lang="en-GB" dirty="0">
              <a:latin typeface="Algerian" panose="04020705040A02060702" pitchFamily="82" charset="0"/>
            </a:endParaRPr>
          </a:p>
        </p:txBody>
      </p:sp>
      <p:sp>
        <p:nvSpPr>
          <p:cNvPr id="7" name="TextBox 6"/>
          <p:cNvSpPr txBox="1"/>
          <p:nvPr/>
        </p:nvSpPr>
        <p:spPr>
          <a:xfrm rot="20835103">
            <a:off x="7173532" y="3454603"/>
            <a:ext cx="2331076" cy="1846659"/>
          </a:xfrm>
          <a:prstGeom prst="rect">
            <a:avLst/>
          </a:prstGeom>
          <a:noFill/>
        </p:spPr>
        <p:txBody>
          <a:bodyPr wrap="square" rtlCol="0">
            <a:spAutoFit/>
          </a:bodyPr>
          <a:lstStyle/>
          <a:p>
            <a:r>
              <a:rPr lang="en-GB" sz="3200" dirty="0" smtClean="0">
                <a:latin typeface="Forte" panose="03060902040502070203" pitchFamily="66" charset="0"/>
              </a:rPr>
              <a:t>Spelling</a:t>
            </a:r>
          </a:p>
          <a:p>
            <a:r>
              <a:rPr lang="en-GB" sz="3200" dirty="0" smtClean="0">
                <a:latin typeface="Forte" panose="03060902040502070203" pitchFamily="66" charset="0"/>
              </a:rPr>
              <a:t>Punctuation </a:t>
            </a:r>
          </a:p>
          <a:p>
            <a:r>
              <a:rPr lang="en-GB" sz="3200" dirty="0" smtClean="0">
                <a:latin typeface="Forte" panose="03060902040502070203" pitchFamily="66" charset="0"/>
              </a:rPr>
              <a:t>Grammar</a:t>
            </a:r>
          </a:p>
          <a:p>
            <a:endParaRPr lang="en-GB" dirty="0"/>
          </a:p>
        </p:txBody>
      </p:sp>
      <p:sp>
        <p:nvSpPr>
          <p:cNvPr id="8" name="TextBox 7"/>
          <p:cNvSpPr txBox="1"/>
          <p:nvPr/>
        </p:nvSpPr>
        <p:spPr>
          <a:xfrm rot="20756618">
            <a:off x="3284112" y="3837904"/>
            <a:ext cx="1558344" cy="646331"/>
          </a:xfrm>
          <a:prstGeom prst="rect">
            <a:avLst/>
          </a:prstGeom>
          <a:noFill/>
        </p:spPr>
        <p:txBody>
          <a:bodyPr wrap="square" rtlCol="0">
            <a:spAutoFit/>
          </a:bodyPr>
          <a:lstStyle/>
          <a:p>
            <a:r>
              <a:rPr lang="en-GB" sz="3600" dirty="0" smtClean="0">
                <a:latin typeface="Harlow Solid Italic" panose="04030604020F02020D02" pitchFamily="82" charset="0"/>
              </a:rPr>
              <a:t>Myth</a:t>
            </a:r>
            <a:endParaRPr lang="en-GB" sz="3600" dirty="0">
              <a:latin typeface="Harlow Solid Italic" panose="04030604020F02020D02" pitchFamily="82" charset="0"/>
            </a:endParaRPr>
          </a:p>
        </p:txBody>
      </p:sp>
      <p:sp>
        <p:nvSpPr>
          <p:cNvPr id="9" name="TextBox 8"/>
          <p:cNvSpPr txBox="1"/>
          <p:nvPr/>
        </p:nvSpPr>
        <p:spPr>
          <a:xfrm>
            <a:off x="2218316" y="5535699"/>
            <a:ext cx="5529078" cy="646331"/>
          </a:xfrm>
          <a:prstGeom prst="rect">
            <a:avLst/>
          </a:prstGeom>
          <a:noFill/>
        </p:spPr>
        <p:txBody>
          <a:bodyPr wrap="none" rtlCol="0">
            <a:spAutoFit/>
          </a:bodyPr>
          <a:lstStyle/>
          <a:p>
            <a:r>
              <a:rPr lang="en-GB" sz="3600" dirty="0" smtClean="0">
                <a:latin typeface="Germany" panose="03040902040508030806" pitchFamily="66" charset="0"/>
              </a:rPr>
              <a:t>Non-chronological report writing</a:t>
            </a:r>
            <a:endParaRPr lang="en-GB" sz="3600" dirty="0">
              <a:latin typeface="Germany" panose="03040902040508030806" pitchFamily="66" charset="0"/>
            </a:endParaRPr>
          </a:p>
        </p:txBody>
      </p:sp>
    </p:spTree>
    <p:extLst>
      <p:ext uri="{BB962C8B-B14F-4D97-AF65-F5344CB8AC3E}">
        <p14:creationId xmlns:p14="http://schemas.microsoft.com/office/powerpoint/2010/main" val="132295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6413120" cy="976312"/>
          </a:xfrm>
        </p:spPr>
        <p:txBody>
          <a:bodyPr>
            <a:normAutofit/>
          </a:bodyPr>
          <a:lstStyle/>
          <a:p>
            <a:r>
              <a:rPr lang="en-GB" sz="4800" b="1" dirty="0" smtClean="0"/>
              <a:t>History &amp; Geography</a:t>
            </a:r>
            <a:endParaRPr lang="en-GB" sz="4800" b="1" dirty="0"/>
          </a:p>
        </p:txBody>
      </p:sp>
      <p:sp>
        <p:nvSpPr>
          <p:cNvPr id="4" name="Text Placeholder 3"/>
          <p:cNvSpPr>
            <a:spLocks noGrp="1"/>
          </p:cNvSpPr>
          <p:nvPr>
            <p:ph type="body" sz="half" idx="2"/>
          </p:nvPr>
        </p:nvSpPr>
        <p:spPr>
          <a:xfrm>
            <a:off x="2589212" y="1598613"/>
            <a:ext cx="4236591" cy="4262436"/>
          </a:xfrm>
        </p:spPr>
        <p:txBody>
          <a:bodyPr>
            <a:normAutofit/>
          </a:bodyPr>
          <a:lstStyle/>
          <a:p>
            <a:r>
              <a:rPr lang="en-GB" sz="2000" b="1" dirty="0" smtClean="0"/>
              <a:t>History Detectives – Local History</a:t>
            </a:r>
          </a:p>
          <a:p>
            <a:endParaRPr lang="en-GB" sz="1600" dirty="0"/>
          </a:p>
        </p:txBody>
      </p:sp>
      <p:sp>
        <p:nvSpPr>
          <p:cNvPr id="5" name="Rectangle 4"/>
          <p:cNvSpPr/>
          <p:nvPr/>
        </p:nvSpPr>
        <p:spPr>
          <a:xfrm>
            <a:off x="2589211" y="2146256"/>
            <a:ext cx="4004772" cy="7417415"/>
          </a:xfrm>
          <a:prstGeom prst="rect">
            <a:avLst/>
          </a:prstGeom>
        </p:spPr>
        <p:txBody>
          <a:bodyPr wrap="square">
            <a:spAutoFit/>
          </a:bodyPr>
          <a:lstStyle/>
          <a:p>
            <a:r>
              <a:rPr lang="en-GB" dirty="0" smtClean="0"/>
              <a:t>Victorian </a:t>
            </a:r>
            <a:r>
              <a:rPr lang="en-GB" dirty="0"/>
              <a:t>Berwick </a:t>
            </a:r>
            <a:endParaRPr lang="en-GB" dirty="0" smtClean="0"/>
          </a:p>
          <a:p>
            <a:r>
              <a:rPr lang="en-GB" dirty="0" smtClean="0"/>
              <a:t>We </a:t>
            </a:r>
            <a:r>
              <a:rPr lang="en-GB" dirty="0"/>
              <a:t>will be history detectives finding out what life was like over 100 years ago around the times of the Victorian period and into the Edwardian </a:t>
            </a:r>
            <a:r>
              <a:rPr lang="en-GB" dirty="0" smtClean="0"/>
              <a:t>Period.</a:t>
            </a:r>
          </a:p>
          <a:p>
            <a:endParaRPr lang="en-GB" dirty="0"/>
          </a:p>
          <a:p>
            <a:r>
              <a:rPr lang="en-GB" sz="2000" b="1" dirty="0" smtClean="0"/>
              <a:t>Geography – What it’s like in Berwick?</a:t>
            </a:r>
          </a:p>
          <a:p>
            <a:endParaRPr lang="en-GB" sz="2000" b="1" dirty="0" smtClean="0"/>
          </a:p>
          <a:p>
            <a:r>
              <a:rPr lang="en-GB" dirty="0" smtClean="0"/>
              <a:t>Working on Field skills, Map making, surveying land use and using a key/legend.</a:t>
            </a:r>
            <a:endParaRPr lang="en-GB" dirty="0"/>
          </a:p>
          <a:p>
            <a:endParaRPr lang="en-GB" sz="2000" b="1"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5802" y="1712890"/>
            <a:ext cx="4932945" cy="4148159"/>
          </a:xfrm>
        </p:spPr>
      </p:pic>
    </p:spTree>
    <p:extLst>
      <p:ext uri="{BB962C8B-B14F-4D97-AF65-F5344CB8AC3E}">
        <p14:creationId xmlns:p14="http://schemas.microsoft.com/office/powerpoint/2010/main" val="3752776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102" y="211986"/>
            <a:ext cx="8911687" cy="1280890"/>
          </a:xfrm>
        </p:spPr>
        <p:txBody>
          <a:bodyPr/>
          <a:lstStyle/>
          <a:p>
            <a:r>
              <a:rPr lang="en-GB" dirty="0" smtClean="0"/>
              <a:t>Then move onto……..</a:t>
            </a:r>
            <a:endParaRPr lang="en-GB" dirty="0"/>
          </a:p>
        </p:txBody>
      </p:sp>
      <p:sp>
        <p:nvSpPr>
          <p:cNvPr id="3" name="Content Placeholder 2"/>
          <p:cNvSpPr>
            <a:spLocks noGrp="1"/>
          </p:cNvSpPr>
          <p:nvPr>
            <p:ph sz="half" idx="1"/>
          </p:nvPr>
        </p:nvSpPr>
        <p:spPr>
          <a:xfrm>
            <a:off x="2550575" y="978792"/>
            <a:ext cx="9091926" cy="5473523"/>
          </a:xfrm>
        </p:spPr>
        <p:txBody>
          <a:bodyPr>
            <a:normAutofit fontScale="92500" lnSpcReduction="20000"/>
          </a:bodyPr>
          <a:lstStyle/>
          <a:p>
            <a:pPr marL="0" indent="0">
              <a:buNone/>
            </a:pPr>
            <a:endParaRPr lang="en-GB" sz="2400" b="1" dirty="0"/>
          </a:p>
          <a:p>
            <a:pPr marL="0" indent="0">
              <a:buNone/>
            </a:pPr>
            <a:r>
              <a:rPr lang="en-GB" sz="2600" b="1" dirty="0" smtClean="0"/>
              <a:t>British </a:t>
            </a:r>
            <a:r>
              <a:rPr lang="en-GB" sz="2600" b="1" dirty="0"/>
              <a:t>History </a:t>
            </a:r>
            <a:r>
              <a:rPr lang="en-GB" sz="2600" b="1" dirty="0" smtClean="0"/>
              <a:t>- Anglo Saxons.  </a:t>
            </a:r>
          </a:p>
          <a:p>
            <a:pPr marL="0" indent="0">
              <a:buNone/>
            </a:pPr>
            <a:endParaRPr lang="en-GB" sz="2200" dirty="0"/>
          </a:p>
          <a:p>
            <a:pPr>
              <a:buFont typeface="Arial" panose="020B0604020202020204" pitchFamily="34" charset="0"/>
              <a:buChar char="•"/>
            </a:pPr>
            <a:r>
              <a:rPr lang="en-GB" sz="1900" dirty="0" smtClean="0"/>
              <a:t>We </a:t>
            </a:r>
            <a:r>
              <a:rPr lang="en-GB" sz="1900" dirty="0"/>
              <a:t>will learn about the invasions of the Scots and Anglo-Saxons in the 5th century. </a:t>
            </a:r>
            <a:endParaRPr lang="en-GB" sz="1900" dirty="0" smtClean="0"/>
          </a:p>
          <a:p>
            <a:pPr marL="0" indent="0">
              <a:buNone/>
            </a:pPr>
            <a:endParaRPr lang="en-GB" sz="1900" dirty="0" smtClean="0"/>
          </a:p>
          <a:p>
            <a:pPr>
              <a:buFont typeface="Arial" panose="020B0604020202020204" pitchFamily="34" charset="0"/>
              <a:buChar char="•"/>
            </a:pPr>
            <a:r>
              <a:rPr lang="en-GB" sz="1900" dirty="0" smtClean="0"/>
              <a:t>Children </a:t>
            </a:r>
            <a:r>
              <a:rPr lang="en-GB" sz="1900" dirty="0"/>
              <a:t>will find out where the invading troops came from and where in Britain they managed to settle and then they will go on to investigate how life in Britain changed as a result. </a:t>
            </a:r>
            <a:endParaRPr lang="en-GB" sz="1900" dirty="0" smtClean="0"/>
          </a:p>
          <a:p>
            <a:pPr marL="0" indent="0">
              <a:buNone/>
            </a:pPr>
            <a:endParaRPr lang="en-GB" sz="1900" dirty="0" smtClean="0"/>
          </a:p>
          <a:p>
            <a:pPr>
              <a:buFont typeface="Arial" panose="020B0604020202020204" pitchFamily="34" charset="0"/>
              <a:buChar char="•"/>
            </a:pPr>
            <a:r>
              <a:rPr lang="en-GB" sz="1900" dirty="0" smtClean="0"/>
              <a:t>The </a:t>
            </a:r>
            <a:r>
              <a:rPr lang="en-GB" sz="1900" dirty="0"/>
              <a:t>children will have the opportunity to learn how the Anglo-Saxons influenced the English language, with an emphasis on the origins of some English place names. </a:t>
            </a:r>
            <a:endParaRPr lang="en-GB" sz="1900" dirty="0" smtClean="0"/>
          </a:p>
          <a:p>
            <a:pPr marL="0" indent="0">
              <a:buNone/>
            </a:pPr>
            <a:endParaRPr lang="en-GB" sz="1900" dirty="0" smtClean="0"/>
          </a:p>
          <a:p>
            <a:pPr>
              <a:buFont typeface="Arial" panose="020B0604020202020204" pitchFamily="34" charset="0"/>
              <a:buChar char="•"/>
            </a:pPr>
            <a:r>
              <a:rPr lang="en-GB" sz="1900" dirty="0" smtClean="0"/>
              <a:t>In </a:t>
            </a:r>
            <a:r>
              <a:rPr lang="en-GB" sz="1900" dirty="0"/>
              <a:t>addition to this they will also learn what life was like in a typical Anglo-Saxon village, what jobs people </a:t>
            </a:r>
            <a:r>
              <a:rPr lang="en-GB" sz="1900" dirty="0" smtClean="0"/>
              <a:t>did, what </a:t>
            </a:r>
            <a:r>
              <a:rPr lang="en-GB" sz="1900" dirty="0"/>
              <a:t>the houses were </a:t>
            </a:r>
            <a:r>
              <a:rPr lang="en-GB" sz="1900" dirty="0" smtClean="0"/>
              <a:t>like</a:t>
            </a:r>
            <a:r>
              <a:rPr lang="en-GB" sz="1900" dirty="0"/>
              <a:t> </a:t>
            </a:r>
            <a:r>
              <a:rPr lang="en-GB" sz="1900" dirty="0" smtClean="0"/>
              <a:t>and local criminology,</a:t>
            </a:r>
            <a:endParaRPr lang="en-GB" sz="1900" b="1" dirty="0" smtClean="0"/>
          </a:p>
        </p:txBody>
      </p:sp>
    </p:spTree>
    <p:extLst>
      <p:ext uri="{BB962C8B-B14F-4D97-AF65-F5344CB8AC3E}">
        <p14:creationId xmlns:p14="http://schemas.microsoft.com/office/powerpoint/2010/main" val="1271154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2047741" y="978793"/>
            <a:ext cx="9456870" cy="531897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GB" sz="2400" b="1" dirty="0" smtClean="0"/>
          </a:p>
          <a:p>
            <a:pPr marL="0" indent="0">
              <a:buNone/>
            </a:pPr>
            <a:r>
              <a:rPr lang="en-GB" sz="2400" b="1" dirty="0" smtClean="0"/>
              <a:t>Geography</a:t>
            </a:r>
            <a:r>
              <a:rPr lang="en-GB" sz="2400" dirty="0"/>
              <a:t> </a:t>
            </a:r>
            <a:r>
              <a:rPr lang="en-GB" sz="2400" dirty="0" smtClean="0"/>
              <a:t>- </a:t>
            </a:r>
            <a:r>
              <a:rPr lang="en-GB" sz="2400" b="1" dirty="0" smtClean="0"/>
              <a:t>The </a:t>
            </a:r>
            <a:r>
              <a:rPr lang="en-GB" sz="2400" b="1" dirty="0"/>
              <a:t>British Isles </a:t>
            </a:r>
            <a:endParaRPr lang="en-GB" sz="2400" b="1" dirty="0" smtClean="0"/>
          </a:p>
          <a:p>
            <a:pPr marL="0" indent="0">
              <a:buNone/>
            </a:pPr>
            <a:r>
              <a:rPr lang="en-GB" sz="2000" dirty="0" smtClean="0"/>
              <a:t>Location Knowledge </a:t>
            </a:r>
          </a:p>
          <a:p>
            <a:pPr marL="0" indent="0">
              <a:buNone/>
            </a:pPr>
            <a:endParaRPr lang="en-GB" sz="2000" dirty="0"/>
          </a:p>
          <a:p>
            <a:r>
              <a:rPr lang="en-GB" sz="2000" dirty="0" smtClean="0"/>
              <a:t>Children will be able to </a:t>
            </a:r>
            <a:r>
              <a:rPr lang="en-GB" sz="2000" dirty="0"/>
              <a:t>n</a:t>
            </a:r>
            <a:r>
              <a:rPr lang="en-GB" sz="2000" dirty="0" smtClean="0"/>
              <a:t>ame and locate counties and cities of the United Kingdom, geographical regions and their identifying human and physical characteristics. </a:t>
            </a:r>
          </a:p>
          <a:p>
            <a:r>
              <a:rPr lang="en-GB" sz="2000" dirty="0" smtClean="0"/>
              <a:t>Name and locate key topographical features [physical features] (including rivers, mountains &amp; valleys). </a:t>
            </a:r>
          </a:p>
          <a:p>
            <a:r>
              <a:rPr lang="en-GB" sz="2000" dirty="0"/>
              <a:t>L</a:t>
            </a:r>
            <a:r>
              <a:rPr lang="en-GB" sz="2000" dirty="0" smtClean="0"/>
              <a:t>and-use patterns[farming and changing population within the UK], understand how some of these aspects have changed over time.</a:t>
            </a:r>
          </a:p>
          <a:p>
            <a:r>
              <a:rPr lang="en-GB" sz="2000" dirty="0" smtClean="0"/>
              <a:t>Climate of Britain.</a:t>
            </a:r>
            <a:endParaRPr lang="en-GB" sz="2000" dirty="0"/>
          </a:p>
        </p:txBody>
      </p:sp>
      <p:sp>
        <p:nvSpPr>
          <p:cNvPr id="3" name="Title 1"/>
          <p:cNvSpPr txBox="1">
            <a:spLocks/>
          </p:cNvSpPr>
          <p:nvPr/>
        </p:nvSpPr>
        <p:spPr>
          <a:xfrm>
            <a:off x="1936102" y="211986"/>
            <a:ext cx="8911687" cy="1280890"/>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Linked to……………</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1269" y="-193182"/>
            <a:ext cx="2313040" cy="4043965"/>
          </a:xfrm>
          <a:prstGeom prst="rect">
            <a:avLst/>
          </a:prstGeom>
        </p:spPr>
      </p:pic>
    </p:spTree>
    <p:extLst>
      <p:ext uri="{BB962C8B-B14F-4D97-AF65-F5344CB8AC3E}">
        <p14:creationId xmlns:p14="http://schemas.microsoft.com/office/powerpoint/2010/main" val="1167231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316</TotalTime>
  <Words>748</Words>
  <Application>Microsoft Office PowerPoint</Application>
  <PresentationFormat>Custom</PresentationFormat>
  <Paragraphs>127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Wisp</vt:lpstr>
      <vt:lpstr>Year 3 –Spring Forum 2020</vt:lpstr>
      <vt:lpstr>Year 3</vt:lpstr>
      <vt:lpstr>PowerPoint Presentation</vt:lpstr>
      <vt:lpstr>Maths</vt:lpstr>
      <vt:lpstr>Reading and Spelling</vt:lpstr>
      <vt:lpstr>Literacy</vt:lpstr>
      <vt:lpstr>History &amp; Geography</vt:lpstr>
      <vt:lpstr>Then move onto……..</vt:lpstr>
      <vt:lpstr>PowerPoint Presentation</vt:lpstr>
      <vt:lpstr>Science</vt:lpstr>
      <vt:lpstr>                      Religious Education</vt:lpstr>
      <vt:lpstr>After school clubs .Badminton .Gladiators .Gymnastics   </vt:lpstr>
      <vt:lpstr>Computer Studies</vt:lpstr>
      <vt:lpstr>Music – Miss Huntly  Learning about rhythm, beat, tempo, timbre, reading musical notes. Writing and performing songs.</vt:lpstr>
      <vt:lpstr>RSHE (PSHE)  Relationships, sex and Health Education           Thrive Sessions (Mrs Pick -Trained Thrive Practitioner)  Support children with their emotional and social development using practical strategies and techniques.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–Spring Forum</dc:title>
  <dc:creator>shona campbell</dc:creator>
  <cp:lastModifiedBy>Anne Robertson</cp:lastModifiedBy>
  <cp:revision>36</cp:revision>
  <dcterms:created xsi:type="dcterms:W3CDTF">2020-01-02T19:44:38Z</dcterms:created>
  <dcterms:modified xsi:type="dcterms:W3CDTF">2020-01-18T12:18:17Z</dcterms:modified>
</cp:coreProperties>
</file>