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8" r:id="rId3"/>
    <p:sldId id="260" r:id="rId4"/>
    <p:sldId id="257" r:id="rId5"/>
    <p:sldId id="259" r:id="rId6"/>
    <p:sldId id="266" r:id="rId7"/>
    <p:sldId id="267" r:id="rId8"/>
    <p:sldId id="264" r:id="rId9"/>
    <p:sldId id="265" r:id="rId10"/>
    <p:sldId id="269" r:id="rId11"/>
    <p:sldId id="261" r:id="rId12"/>
    <p:sldId id="271" r:id="rId13"/>
    <p:sldId id="262" r:id="rId14"/>
    <p:sldId id="275" r:id="rId15"/>
    <p:sldId id="268" r:id="rId16"/>
    <p:sldId id="270" r:id="rId17"/>
    <p:sldId id="263" r:id="rId18"/>
    <p:sldId id="274"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2" autoAdjust="0"/>
  </p:normalViewPr>
  <p:slideViewPr>
    <p:cSldViewPr>
      <p:cViewPr varScale="1">
        <p:scale>
          <a:sx n="64" d="100"/>
          <a:sy n="64" d="100"/>
        </p:scale>
        <p:origin x="-6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E2E76-BF14-4A0B-9707-704E1A8FD621}" type="datetimeFigureOut">
              <a:rPr lang="en-GB" smtClean="0"/>
              <a:t>30/04/2015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CCED6-CED4-4924-BBED-1B64A58CE50F}" type="slidenum">
              <a:rPr lang="en-GB" smtClean="0"/>
              <a:t>‹#›</a:t>
            </a:fld>
            <a:endParaRPr lang="en-GB"/>
          </a:p>
        </p:txBody>
      </p:sp>
    </p:spTree>
    <p:extLst>
      <p:ext uri="{BB962C8B-B14F-4D97-AF65-F5344CB8AC3E}">
        <p14:creationId xmlns:p14="http://schemas.microsoft.com/office/powerpoint/2010/main" val="42462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following games:</a:t>
            </a:r>
          </a:p>
          <a:p>
            <a:pPr marL="171450" indent="-171450">
              <a:buFont typeface="Arial" pitchFamily="34" charset="0"/>
              <a:buChar char="•"/>
            </a:pPr>
            <a:r>
              <a:rPr lang="en-GB" dirty="0" smtClean="0"/>
              <a:t>Feely bag; feel inside the bag can you find the pink shape?</a:t>
            </a:r>
          </a:p>
          <a:p>
            <a:pPr marL="171450" indent="-171450">
              <a:buFont typeface="Arial" pitchFamily="34" charset="0"/>
              <a:buChar char="•"/>
            </a:pPr>
            <a:r>
              <a:rPr lang="en-GB" dirty="0" smtClean="0"/>
              <a:t>Describe shape – hold up when</a:t>
            </a:r>
            <a:r>
              <a:rPr lang="en-GB" baseline="0" dirty="0" smtClean="0"/>
              <a:t> you have it!</a:t>
            </a:r>
            <a:endParaRPr lang="en-GB" dirty="0" smtClean="0"/>
          </a:p>
          <a:p>
            <a:pPr marL="171450" indent="-171450">
              <a:buFont typeface="Arial" pitchFamily="34" charset="0"/>
              <a:buChar char="•"/>
            </a:pPr>
            <a:r>
              <a:rPr lang="en-GB" dirty="0" smtClean="0"/>
              <a:t>Feely bag; what shape am I holding?</a:t>
            </a:r>
          </a:p>
          <a:p>
            <a:pPr marL="171450" indent="-171450">
              <a:buFont typeface="Arial" pitchFamily="34" charset="0"/>
              <a:buChar char="•"/>
            </a:pPr>
            <a:r>
              <a:rPr lang="en-GB" dirty="0" smtClean="0"/>
              <a:t>Find the number which you</a:t>
            </a:r>
            <a:r>
              <a:rPr lang="en-GB" baseline="0" dirty="0" smtClean="0"/>
              <a:t> add to 6 to make 10?</a:t>
            </a:r>
          </a:p>
          <a:p>
            <a:pPr marL="171450" indent="-171450">
              <a:buFont typeface="Arial" pitchFamily="34" charset="0"/>
              <a:buChar char="•"/>
            </a:pPr>
            <a:r>
              <a:rPr lang="en-GB" baseline="0" dirty="0" smtClean="0"/>
              <a:t>Child have a go!</a:t>
            </a:r>
          </a:p>
          <a:p>
            <a:pPr marL="171450" indent="-171450">
              <a:buFont typeface="Arial" pitchFamily="34" charset="0"/>
              <a:buChar char="•"/>
            </a:pPr>
            <a:endParaRPr lang="en-GB" baseline="0" dirty="0" smtClean="0"/>
          </a:p>
          <a:p>
            <a:pPr marL="171450" indent="-171450">
              <a:buFont typeface="Arial" pitchFamily="34" charset="0"/>
              <a:buChar char="•"/>
            </a:pPr>
            <a:r>
              <a:rPr lang="en-GB" baseline="0" dirty="0" smtClean="0"/>
              <a:t>Play missing number with your child.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Choose </a:t>
            </a:r>
            <a:r>
              <a:rPr lang="en-GB" baseline="0" dirty="0" smtClean="0"/>
              <a:t>a </a:t>
            </a:r>
            <a:r>
              <a:rPr lang="en-GB" baseline="0" dirty="0" err="1" smtClean="0"/>
              <a:t>numicon</a:t>
            </a:r>
            <a:r>
              <a:rPr lang="en-GB" baseline="0" dirty="0" smtClean="0"/>
              <a:t> shape.  Lets move, find someone that added together would make an even number,  what do you notice?   Find someone that added together would make an odd number.  What do you notice.  Look for patterns</a:t>
            </a:r>
            <a:r>
              <a:rPr lang="en-GB"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Can you make number bonds to 10 using the Numicon?</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DF9CCED6-CED4-4924-BBED-1B64A58CE50F}" type="slidenum">
              <a:rPr lang="en-GB" smtClean="0"/>
              <a:t>4</a:t>
            </a:fld>
            <a:endParaRPr lang="en-GB"/>
          </a:p>
        </p:txBody>
      </p:sp>
    </p:spTree>
    <p:extLst>
      <p:ext uri="{BB962C8B-B14F-4D97-AF65-F5344CB8AC3E}">
        <p14:creationId xmlns:p14="http://schemas.microsoft.com/office/powerpoint/2010/main" val="362335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CED6-CED4-4924-BBED-1B64A58CE50F}" type="slidenum">
              <a:rPr lang="en-GB" smtClean="0"/>
              <a:t>7</a:t>
            </a:fld>
            <a:endParaRPr lang="en-GB"/>
          </a:p>
        </p:txBody>
      </p:sp>
    </p:spTree>
    <p:extLst>
      <p:ext uri="{BB962C8B-B14F-4D97-AF65-F5344CB8AC3E}">
        <p14:creationId xmlns:p14="http://schemas.microsoft.com/office/powerpoint/2010/main" val="65790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0 + 2 = 2</a:t>
            </a:r>
          </a:p>
          <a:p>
            <a:r>
              <a:rPr lang="en-GB" dirty="0" smtClean="0"/>
              <a:t>1 + 1 = 2</a:t>
            </a:r>
          </a:p>
          <a:p>
            <a:endParaRPr lang="en-GB" dirty="0" smtClean="0"/>
          </a:p>
          <a:p>
            <a:r>
              <a:rPr lang="en-GB" dirty="0" smtClean="0"/>
              <a:t>0 = 3</a:t>
            </a:r>
            <a:r>
              <a:rPr lang="en-GB" baseline="0" dirty="0" smtClean="0"/>
              <a:t> = 3</a:t>
            </a:r>
            <a:endParaRPr lang="en-GB" dirty="0" smtClean="0"/>
          </a:p>
          <a:p>
            <a:r>
              <a:rPr lang="en-GB" dirty="0" smtClean="0"/>
              <a:t>1 + 2</a:t>
            </a:r>
            <a:r>
              <a:rPr lang="en-GB" baseline="0" dirty="0" smtClean="0"/>
              <a:t> = 3</a:t>
            </a:r>
          </a:p>
          <a:p>
            <a:r>
              <a:rPr lang="en-GB" baseline="0" dirty="0" smtClean="0"/>
              <a:t>2 + 1 = 3</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F9CCED6-CED4-4924-BBED-1B64A58CE50F}" type="slidenum">
              <a:rPr lang="en-GB" smtClean="0"/>
              <a:t>10</a:t>
            </a:fld>
            <a:endParaRPr lang="en-GB"/>
          </a:p>
        </p:txBody>
      </p:sp>
    </p:spTree>
    <p:extLst>
      <p:ext uri="{BB962C8B-B14F-4D97-AF65-F5344CB8AC3E}">
        <p14:creationId xmlns:p14="http://schemas.microsoft.com/office/powerpoint/2010/main" val="227316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1D0BFB-8F5B-4B0D-AC8E-7C1262F7949B}" type="datetimeFigureOut">
              <a:rPr lang="en-GB" smtClean="0"/>
              <a:t>30/04/2015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A617F-B119-4D60-A8AE-585CB93DA9B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D0BFB-8F5B-4B0D-AC8E-7C1262F7949B}" type="datetimeFigureOut">
              <a:rPr lang="en-GB" smtClean="0"/>
              <a:t>30/04/2015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A617F-B119-4D60-A8AE-585CB93DA9B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1D0BFB-8F5B-4B0D-AC8E-7C1262F7949B}" type="datetimeFigureOut">
              <a:rPr lang="en-GB" smtClean="0"/>
              <a:t>30/04/2015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A617F-B119-4D60-A8AE-585CB93DA9B9}"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D0BFB-8F5B-4B0D-AC8E-7C1262F7949B}" type="datetimeFigureOut">
              <a:rPr lang="en-GB" smtClean="0"/>
              <a:t>30/04/2015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A617F-B119-4D60-A8AE-585CB93DA9B9}"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D0BFB-8F5B-4B0D-AC8E-7C1262F7949B}" type="datetimeFigureOut">
              <a:rPr lang="en-GB" smtClean="0"/>
              <a:t>30/04/2015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A617F-B119-4D60-A8AE-585CB93DA9B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A1D0BFB-8F5B-4B0D-AC8E-7C1262F7949B}" type="datetimeFigureOut">
              <a:rPr lang="en-GB" smtClean="0"/>
              <a:t>30/04/2015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4A617F-B119-4D60-A8AE-585CB93DA9B9}"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1D0BFB-8F5B-4B0D-AC8E-7C1262F7949B}" type="datetimeFigureOut">
              <a:rPr lang="en-GB" smtClean="0"/>
              <a:t>30/04/2015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4A617F-B119-4D60-A8AE-585CB93DA9B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D0BFB-8F5B-4B0D-AC8E-7C1262F7949B}" type="datetimeFigureOut">
              <a:rPr lang="en-GB" smtClean="0"/>
              <a:t>30/04/2015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4A617F-B119-4D60-A8AE-585CB93DA9B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A1D0BFB-8F5B-4B0D-AC8E-7C1262F7949B}" type="datetimeFigureOut">
              <a:rPr lang="en-GB" smtClean="0"/>
              <a:t>30/04/2015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4A617F-B119-4D60-A8AE-585CB93DA9B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A1D0BFB-8F5B-4B0D-AC8E-7C1262F7949B}" type="datetimeFigureOut">
              <a:rPr lang="en-GB" smtClean="0"/>
              <a:t>30/04/2015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4A617F-B119-4D60-A8AE-585CB93DA9B9}"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D0BFB-8F5B-4B0D-AC8E-7C1262F7949B}" type="datetimeFigureOut">
              <a:rPr lang="en-GB" smtClean="0"/>
              <a:t>30/04/2015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4A617F-B119-4D60-A8AE-585CB93DA9B9}"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A1D0BFB-8F5B-4B0D-AC8E-7C1262F7949B}" type="datetimeFigureOut">
              <a:rPr lang="en-GB" smtClean="0"/>
              <a:t>30/04/2015</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E4A617F-B119-4D60-A8AE-585CB93DA9B9}"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uk/url?sa=i&amp;source=imgres&amp;cd=&amp;cad=rja&amp;uact=8&amp;ved=0CAwQjRw&amp;url=https%3A%2F%2Falanpeat.wordpress.com%2F2014%2F12%2F04%2Fdivide-conquer%2F&amp;ei=aEtCVYb_GcP0aoG-gcAJ&amp;psig=AFQjCNGyFl9pUkC7_rSsSZedqGr3eK5b4A&amp;ust=143049444050092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hyperlink" Target="http://www.numicon.co.n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num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 y="3861048"/>
            <a:ext cx="5148064" cy="42139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836712"/>
            <a:ext cx="7772400" cy="2088232"/>
          </a:xfrm>
        </p:spPr>
        <p:txBody>
          <a:bodyPr/>
          <a:lstStyle/>
          <a:p>
            <a:r>
              <a:rPr lang="en-GB" dirty="0" smtClean="0"/>
              <a:t>Maths Workshop </a:t>
            </a:r>
            <a:br>
              <a:rPr lang="en-GB" dirty="0" smtClean="0"/>
            </a:br>
            <a:r>
              <a:rPr lang="en-GB" dirty="0" smtClean="0"/>
              <a:t>Rec, Year 1 and Year 2</a:t>
            </a:r>
            <a:endParaRPr lang="en-GB" dirty="0"/>
          </a:p>
        </p:txBody>
      </p:sp>
      <p:sp>
        <p:nvSpPr>
          <p:cNvPr id="3" name="Subtitle 2"/>
          <p:cNvSpPr>
            <a:spLocks noGrp="1"/>
          </p:cNvSpPr>
          <p:nvPr>
            <p:ph type="subTitle" idx="1"/>
          </p:nvPr>
        </p:nvSpPr>
        <p:spPr>
          <a:xfrm>
            <a:off x="6300192" y="3573016"/>
            <a:ext cx="2641104" cy="1473200"/>
          </a:xfrm>
        </p:spPr>
        <p:txBody>
          <a:bodyPr/>
          <a:lstStyle/>
          <a:p>
            <a:r>
              <a:rPr lang="en-GB" dirty="0" smtClean="0"/>
              <a:t>Mrs Poole</a:t>
            </a:r>
          </a:p>
          <a:p>
            <a:r>
              <a:rPr lang="en-GB" dirty="0" smtClean="0"/>
              <a:t>Maths Co-ordinator</a:t>
            </a:r>
            <a:endParaRPr lang="en-GB" dirty="0"/>
          </a:p>
        </p:txBody>
      </p:sp>
      <p:pic>
        <p:nvPicPr>
          <p:cNvPr id="1026" name="Picture 2" descr="Image result for num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917165"/>
            <a:ext cx="2646040" cy="1764027"/>
          </a:xfrm>
          <a:prstGeom prst="rect">
            <a:avLst/>
          </a:prstGeom>
          <a:noFill/>
          <a:extLst>
            <a:ext uri="{909E8E84-426E-40DD-AFC4-6F175D3DCCD1}">
              <a14:hiddenFill xmlns:a14="http://schemas.microsoft.com/office/drawing/2010/main">
                <a:solidFill>
                  <a:srgbClr val="FFFFFF"/>
                </a:solidFill>
              </a14:hiddenFill>
            </a:ext>
          </a:extLst>
        </p:spPr>
      </p:pic>
      <p:pic>
        <p:nvPicPr>
          <p:cNvPr id="1029" name="officeArt ob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4664"/>
            <a:ext cx="1462848" cy="20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569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
            <a:ext cx="8856984"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531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6666"/>
            <a:ext cx="8928992" cy="657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571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588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552"/>
            <a:ext cx="8928992" cy="663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5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4864"/>
            <a:ext cx="7408333" cy="3921299"/>
          </a:xfrm>
        </p:spPr>
        <p:txBody>
          <a:bodyPr>
            <a:normAutofit fontScale="92500" lnSpcReduction="10000"/>
          </a:bodyPr>
          <a:lstStyle/>
          <a:p>
            <a:pPr marL="0" indent="0">
              <a:buNone/>
            </a:pPr>
            <a:r>
              <a:rPr lang="en-GB" sz="3600" b="1" dirty="0" smtClean="0">
                <a:latin typeface="SassoonPrimaryInfant" pitchFamily="2" charset="0"/>
              </a:rPr>
              <a:t>4 x 3 = 12</a:t>
            </a:r>
          </a:p>
          <a:p>
            <a:pPr marL="0" indent="0">
              <a:buNone/>
            </a:pPr>
            <a:endParaRPr lang="en-GB" sz="3600" b="1" dirty="0" smtClean="0">
              <a:latin typeface="SassoonPrimaryInfant" pitchFamily="2" charset="0"/>
            </a:endParaRPr>
          </a:p>
          <a:p>
            <a:pPr marL="0" indent="0">
              <a:buNone/>
            </a:pPr>
            <a:r>
              <a:rPr lang="en-GB" sz="3600" b="1" dirty="0" smtClean="0">
                <a:latin typeface="SassoonPrimaryInfant" pitchFamily="2" charset="0"/>
              </a:rPr>
              <a:t>5 x 2 = 10</a:t>
            </a:r>
          </a:p>
          <a:p>
            <a:pPr marL="0" indent="0">
              <a:buNone/>
            </a:pPr>
            <a:r>
              <a:rPr lang="en-GB" sz="3600" b="1" dirty="0" smtClean="0">
                <a:latin typeface="SassoonPrimaryInfant" pitchFamily="2" charset="0"/>
              </a:rPr>
              <a:t> </a:t>
            </a:r>
          </a:p>
          <a:p>
            <a:pPr marL="0" indent="0">
              <a:buNone/>
            </a:pPr>
            <a:r>
              <a:rPr lang="en-GB" sz="3600" b="1" dirty="0" smtClean="0">
                <a:latin typeface="SassoonPrimaryInfant" pitchFamily="2" charset="0"/>
              </a:rPr>
              <a:t>2 x 5 = 10</a:t>
            </a:r>
          </a:p>
          <a:p>
            <a:pPr marL="0" indent="0">
              <a:buNone/>
            </a:pPr>
            <a:endParaRPr lang="en-GB" sz="3600" b="1" dirty="0">
              <a:latin typeface="SassoonPrimaryInfant" pitchFamily="2" charset="0"/>
            </a:endParaRPr>
          </a:p>
          <a:p>
            <a:pPr marL="0" indent="0">
              <a:buNone/>
            </a:pPr>
            <a:r>
              <a:rPr lang="en-GB" sz="3600" b="1" dirty="0" smtClean="0">
                <a:latin typeface="SassoonPrimaryInfant" pitchFamily="2" charset="0"/>
              </a:rPr>
              <a:t>6 x 4 = 24</a:t>
            </a:r>
          </a:p>
          <a:p>
            <a:pPr marL="0" indent="0">
              <a:buNone/>
            </a:pPr>
            <a:endParaRPr lang="en-GB" sz="3600" b="1" dirty="0" smtClean="0">
              <a:latin typeface="SassoonPrimaryInfant" pitchFamily="2" charset="0"/>
            </a:endParaRPr>
          </a:p>
        </p:txBody>
      </p:sp>
      <p:sp>
        <p:nvSpPr>
          <p:cNvPr id="3" name="Title 2"/>
          <p:cNvSpPr>
            <a:spLocks noGrp="1"/>
          </p:cNvSpPr>
          <p:nvPr>
            <p:ph type="title"/>
          </p:nvPr>
        </p:nvSpPr>
        <p:spPr/>
        <p:txBody>
          <a:bodyPr/>
          <a:lstStyle/>
          <a:p>
            <a:r>
              <a:rPr lang="en-GB" dirty="0" smtClean="0"/>
              <a:t>Multiplication</a:t>
            </a:r>
            <a:endParaRPr lang="en-GB"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643" y="1873803"/>
            <a:ext cx="893273" cy="89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370" y="1873803"/>
            <a:ext cx="893273" cy="89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401" y="1874027"/>
            <a:ext cx="893273" cy="89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674" y="1873803"/>
            <a:ext cx="875322" cy="88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615" y="4036121"/>
            <a:ext cx="808100" cy="107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715" y="4054583"/>
            <a:ext cx="8048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5344087"/>
            <a:ext cx="76993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397" y="5374205"/>
            <a:ext cx="768350" cy="68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2055" y="5374205"/>
            <a:ext cx="7683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4082" y="5374205"/>
            <a:ext cx="7683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6097" y="5374205"/>
            <a:ext cx="7683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821" y="5374205"/>
            <a:ext cx="7683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3509" y="3298105"/>
            <a:ext cx="62388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7397" y="3283625"/>
            <a:ext cx="62230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3804" y="3293658"/>
            <a:ext cx="62388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028" y="3293658"/>
            <a:ext cx="62388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9916" y="3293657"/>
            <a:ext cx="62388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15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61" y="1845627"/>
            <a:ext cx="3588936" cy="4751725"/>
          </a:xfrm>
        </p:spPr>
        <p:txBody>
          <a:bodyPr>
            <a:normAutofit fontScale="77500" lnSpcReduction="20000"/>
          </a:bodyPr>
          <a:lstStyle/>
          <a:p>
            <a:r>
              <a:rPr lang="en-GB" dirty="0" smtClean="0"/>
              <a:t>Investigate times tables 3, 5 and 7 ask child;</a:t>
            </a:r>
          </a:p>
          <a:p>
            <a:r>
              <a:rPr lang="en-GB" dirty="0" smtClean="0"/>
              <a:t>What pattern do you notice?</a:t>
            </a:r>
          </a:p>
          <a:p>
            <a:r>
              <a:rPr lang="en-GB" dirty="0" smtClean="0"/>
              <a:t>Do you think this pattern will continue?  Why?</a:t>
            </a:r>
          </a:p>
          <a:p>
            <a:r>
              <a:rPr lang="en-GB" dirty="0" smtClean="0"/>
              <a:t>Can you prove it? </a:t>
            </a:r>
          </a:p>
          <a:p>
            <a:endParaRPr lang="en-GB" dirty="0"/>
          </a:p>
          <a:p>
            <a:endParaRPr lang="en-GB" dirty="0" smtClean="0"/>
          </a:p>
          <a:p>
            <a:r>
              <a:rPr lang="en-GB" dirty="0" smtClean="0"/>
              <a:t>The same could be done for times tables with even numbers.</a:t>
            </a:r>
          </a:p>
          <a:p>
            <a:endParaRPr lang="en-GB" dirty="0" smtClean="0"/>
          </a:p>
          <a:p>
            <a:endParaRPr lang="en-GB" dirty="0"/>
          </a:p>
          <a:p>
            <a:endParaRPr lang="en-GB" dirty="0"/>
          </a:p>
          <a:p>
            <a:r>
              <a:rPr lang="en-GB" dirty="0" smtClean="0"/>
              <a:t>Creating links all the time help children to recall the information.</a:t>
            </a:r>
          </a:p>
        </p:txBody>
      </p:sp>
      <p:sp>
        <p:nvSpPr>
          <p:cNvPr id="3" name="Title 2"/>
          <p:cNvSpPr>
            <a:spLocks noGrp="1"/>
          </p:cNvSpPr>
          <p:nvPr>
            <p:ph type="title"/>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268" y="188640"/>
            <a:ext cx="5915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503632"/>
            <a:ext cx="5268484" cy="172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515" y="3226177"/>
            <a:ext cx="5268484" cy="363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20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84976"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836712"/>
            <a:ext cx="4248472" cy="646331"/>
          </a:xfrm>
          <a:prstGeom prst="rect">
            <a:avLst/>
          </a:prstGeom>
          <a:noFill/>
        </p:spPr>
        <p:txBody>
          <a:bodyPr wrap="square" rtlCol="0">
            <a:spAutoFit/>
          </a:bodyPr>
          <a:lstStyle/>
          <a:p>
            <a:r>
              <a:rPr lang="en-GB" dirty="0" smtClean="0"/>
              <a:t>Can you spot patterns on a 100 square?</a:t>
            </a:r>
          </a:p>
          <a:p>
            <a:endParaRPr lang="en-GB" dirty="0"/>
          </a:p>
        </p:txBody>
      </p:sp>
    </p:spTree>
    <p:extLst>
      <p:ext uri="{BB962C8B-B14F-4D97-AF65-F5344CB8AC3E}">
        <p14:creationId xmlns:p14="http://schemas.microsoft.com/office/powerpoint/2010/main" val="679528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6742"/>
            <a:ext cx="8928992" cy="668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229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12290" name="Picture 2" descr="https://alanpeat.files.wordpress.com/2014/12/division-by-grouping-slide-145.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35" b="18383"/>
          <a:stretch/>
        </p:blipFill>
        <p:spPr bwMode="auto">
          <a:xfrm>
            <a:off x="22948" y="0"/>
            <a:ext cx="93015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54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72816"/>
            <a:ext cx="7408333" cy="4608512"/>
          </a:xfrm>
        </p:spPr>
        <p:txBody>
          <a:bodyPr>
            <a:normAutofit/>
          </a:bodyPr>
          <a:lstStyle/>
          <a:p>
            <a:endParaRPr lang="en-GB" dirty="0">
              <a:solidFill>
                <a:schemeClr val="tx1"/>
              </a:solidFill>
              <a:hlinkClick r:id="rId2"/>
            </a:endParaRPr>
          </a:p>
          <a:p>
            <a:r>
              <a:rPr lang="en-GB" dirty="0" smtClean="0">
                <a:hlinkClick r:id="rId2"/>
              </a:rPr>
              <a:t>www.numicon.co.nz</a:t>
            </a:r>
            <a:endParaRPr lang="en-GB" dirty="0" smtClean="0"/>
          </a:p>
          <a:p>
            <a:r>
              <a:rPr lang="en-GB" dirty="0" smtClean="0"/>
              <a:t>There are lots of</a:t>
            </a:r>
            <a:r>
              <a:rPr lang="en-GB" b="1" dirty="0" smtClean="0"/>
              <a:t> free </a:t>
            </a:r>
            <a:r>
              <a:rPr lang="en-GB" dirty="0" smtClean="0"/>
              <a:t>resources online using the above website, including resources to print, activities etc.  </a:t>
            </a:r>
          </a:p>
          <a:p>
            <a:r>
              <a:rPr lang="en-GB" dirty="0" smtClean="0"/>
              <a:t>If you feel you would like to purchase Numicon for your child at home we can offer two different resources:</a:t>
            </a:r>
          </a:p>
          <a:p>
            <a:r>
              <a:rPr lang="en-GB" dirty="0"/>
              <a:t>Box 1-10 shapes              -             £  4.50 + VAT</a:t>
            </a:r>
            <a:endParaRPr lang="en-GB" dirty="0"/>
          </a:p>
          <a:p>
            <a:r>
              <a:rPr lang="en-GB" dirty="0"/>
              <a:t>Maths Homework Bag   -             £13.50 + VAT</a:t>
            </a:r>
            <a:endParaRPr lang="en-GB" dirty="0"/>
          </a:p>
          <a:p>
            <a:endParaRPr lang="en-GB" dirty="0"/>
          </a:p>
        </p:txBody>
      </p:sp>
      <p:sp>
        <p:nvSpPr>
          <p:cNvPr id="3" name="Title 2"/>
          <p:cNvSpPr>
            <a:spLocks noGrp="1"/>
          </p:cNvSpPr>
          <p:nvPr>
            <p:ph type="title"/>
          </p:nvPr>
        </p:nvSpPr>
        <p:spPr/>
        <p:txBody>
          <a:bodyPr/>
          <a:lstStyle/>
          <a:p>
            <a:r>
              <a:rPr lang="en-GB" dirty="0" smtClean="0"/>
              <a:t>Parents Resources</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7687" y="5232455"/>
            <a:ext cx="2491740" cy="1647825"/>
          </a:xfrm>
          <a:prstGeom prst="rect">
            <a:avLst/>
          </a:prstGeom>
          <a:noFill/>
          <a:ln>
            <a:noFill/>
          </a:ln>
        </p:spPr>
      </p:pic>
    </p:spTree>
    <p:extLst>
      <p:ext uri="{BB962C8B-B14F-4D97-AF65-F5344CB8AC3E}">
        <p14:creationId xmlns:p14="http://schemas.microsoft.com/office/powerpoint/2010/main" val="271660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9" y="-32146"/>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920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Maths Homework Bag</a:t>
            </a: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16832"/>
            <a:ext cx="8784976" cy="4752528"/>
          </a:xfrm>
          <a:prstGeom prst="rect">
            <a:avLst/>
          </a:prstGeom>
          <a:noFill/>
          <a:ln>
            <a:noFill/>
          </a:ln>
        </p:spPr>
      </p:pic>
    </p:spTree>
    <p:extLst>
      <p:ext uri="{BB962C8B-B14F-4D97-AF65-F5344CB8AC3E}">
        <p14:creationId xmlns:p14="http://schemas.microsoft.com/office/powerpoint/2010/main" val="142502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45"/>
            <a:ext cx="9237422" cy="689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08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158" y="2204864"/>
            <a:ext cx="7871298" cy="3816424"/>
          </a:xfrm>
        </p:spPr>
        <p:txBody>
          <a:bodyPr/>
          <a:lstStyle/>
          <a:p>
            <a:r>
              <a:rPr lang="en-GB" dirty="0" smtClean="0"/>
              <a:t>Can you put the Numicon shapes in order from 1 to 10?</a:t>
            </a:r>
          </a:p>
          <a:p>
            <a:endParaRPr lang="en-GB" dirty="0" smtClean="0"/>
          </a:p>
          <a:p>
            <a:endParaRPr lang="en-GB" dirty="0"/>
          </a:p>
          <a:p>
            <a:endParaRPr lang="en-GB" dirty="0" smtClean="0"/>
          </a:p>
          <a:p>
            <a:endParaRPr lang="en-GB" dirty="0"/>
          </a:p>
          <a:p>
            <a:endParaRPr lang="en-GB" dirty="0" smtClean="0"/>
          </a:p>
          <a:p>
            <a:endParaRPr lang="en-GB" dirty="0"/>
          </a:p>
          <a:p>
            <a:r>
              <a:rPr lang="en-GB" dirty="0" smtClean="0"/>
              <a:t>Why do some pieces have ‘sticking out bits’?</a:t>
            </a:r>
            <a:endParaRPr lang="en-GB" dirty="0"/>
          </a:p>
        </p:txBody>
      </p:sp>
      <p:sp>
        <p:nvSpPr>
          <p:cNvPr id="3" name="Title 2"/>
          <p:cNvSpPr>
            <a:spLocks noGrp="1"/>
          </p:cNvSpPr>
          <p:nvPr>
            <p:ph type="title"/>
          </p:nvPr>
        </p:nvSpPr>
        <p:spPr>
          <a:xfrm>
            <a:off x="2195736" y="476672"/>
            <a:ext cx="8229600" cy="1252728"/>
          </a:xfrm>
        </p:spPr>
        <p:txBody>
          <a:bodyPr>
            <a:normAutofit/>
          </a:bodyPr>
          <a:lstStyle/>
          <a:p>
            <a:r>
              <a:rPr lang="en-GB" sz="7200" b="1" dirty="0" smtClean="0"/>
              <a:t>Numicon</a:t>
            </a:r>
            <a:endParaRPr lang="en-GB" sz="7200" b="1" dirty="0"/>
          </a:p>
        </p:txBody>
      </p:sp>
      <p:pic>
        <p:nvPicPr>
          <p:cNvPr id="2050" name="Picture 2" descr="Image result for num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43" y="3068960"/>
            <a:ext cx="7128792" cy="213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864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4129"/>
            <a:ext cx="8892480" cy="666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80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Number Bonds to 10</a:t>
            </a:r>
            <a:endParaRPr lang="en-GB"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29934" y="2158499"/>
            <a:ext cx="1935046" cy="317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750114" y="2508487"/>
            <a:ext cx="1949254" cy="246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336829" y="2541956"/>
            <a:ext cx="1906438" cy="241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620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Make a teen number using a ten and a single digit number.  How many more to get to Twenty?</a:t>
            </a:r>
          </a:p>
          <a:p>
            <a:r>
              <a:rPr lang="en-GB" dirty="0" smtClean="0"/>
              <a:t>What is ten more?</a:t>
            </a:r>
          </a:p>
          <a:p>
            <a:r>
              <a:rPr lang="en-GB" dirty="0" smtClean="0"/>
              <a:t>What is ten less?</a:t>
            </a:r>
          </a:p>
          <a:p>
            <a:pPr marL="0" indent="0">
              <a:buNone/>
            </a:pPr>
            <a:endParaRPr lang="en-GB" dirty="0"/>
          </a:p>
        </p:txBody>
      </p:sp>
      <p:sp>
        <p:nvSpPr>
          <p:cNvPr id="3" name="Title 2"/>
          <p:cNvSpPr>
            <a:spLocks noGrp="1"/>
          </p:cNvSpPr>
          <p:nvPr>
            <p:ph type="title"/>
          </p:nvPr>
        </p:nvSpPr>
        <p:spPr/>
        <p:txBody>
          <a:bodyPr/>
          <a:lstStyle/>
          <a:p>
            <a:r>
              <a:rPr lang="en-GB" dirty="0" smtClean="0"/>
              <a:t>Number Bonds to 20</a:t>
            </a:r>
            <a:endParaRPr lang="en-GB" dirty="0"/>
          </a:p>
        </p:txBody>
      </p:sp>
    </p:spTree>
    <p:extLst>
      <p:ext uri="{BB962C8B-B14F-4D97-AF65-F5344CB8AC3E}">
        <p14:creationId xmlns:p14="http://schemas.microsoft.com/office/powerpoint/2010/main" val="3567966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78"/>
            <a:ext cx="9217698" cy="686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958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
            <a:ext cx="90364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097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266</TotalTime>
  <Words>350</Words>
  <Application>Microsoft Office PowerPoint</Application>
  <PresentationFormat>On-screen Show (4:3)</PresentationFormat>
  <Paragraphs>64</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Maths Workshop  Rec, Year 1 and Year 2</vt:lpstr>
      <vt:lpstr>PowerPoint Presentation</vt:lpstr>
      <vt:lpstr>PowerPoint Presentation</vt:lpstr>
      <vt:lpstr>Numicon</vt:lpstr>
      <vt:lpstr>PowerPoint Presentation</vt:lpstr>
      <vt:lpstr>Number Bonds to 10</vt:lpstr>
      <vt:lpstr>Number Bonds to 20</vt:lpstr>
      <vt:lpstr>PowerPoint Presentation</vt:lpstr>
      <vt:lpstr>PowerPoint Presentation</vt:lpstr>
      <vt:lpstr>PowerPoint Presentation</vt:lpstr>
      <vt:lpstr>PowerPoint Presentation</vt:lpstr>
      <vt:lpstr>PowerPoint Presentation</vt:lpstr>
      <vt:lpstr>PowerPoint Presentation</vt:lpstr>
      <vt:lpstr>Multiplication</vt:lpstr>
      <vt:lpstr>PowerPoint Presentation</vt:lpstr>
      <vt:lpstr>PowerPoint Presentation</vt:lpstr>
      <vt:lpstr>PowerPoint Presentation</vt:lpstr>
      <vt:lpstr>PowerPoint Presentation</vt:lpstr>
      <vt:lpstr>Parents Resources</vt:lpstr>
      <vt:lpstr>Maths Homework Bag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Workshop  Rec, Year 1 and Year 2</dc:title>
  <dc:creator>Vicki Poole</dc:creator>
  <cp:lastModifiedBy>Vicki Poole</cp:lastModifiedBy>
  <cp:revision>14</cp:revision>
  <dcterms:created xsi:type="dcterms:W3CDTF">2015-04-23T14:40:03Z</dcterms:created>
  <dcterms:modified xsi:type="dcterms:W3CDTF">2015-04-30T16:04:49Z</dcterms:modified>
</cp:coreProperties>
</file>